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258" r:id="rId2"/>
    <p:sldId id="684" r:id="rId3"/>
    <p:sldId id="352" r:id="rId4"/>
    <p:sldId id="260" r:id="rId5"/>
    <p:sldId id="680" r:id="rId6"/>
    <p:sldId id="692" r:id="rId7"/>
    <p:sldId id="289" r:id="rId8"/>
    <p:sldId id="685" r:id="rId9"/>
    <p:sldId id="686" r:id="rId10"/>
    <p:sldId id="693" r:id="rId11"/>
    <p:sldId id="366" r:id="rId12"/>
    <p:sldId id="666" r:id="rId13"/>
    <p:sldId id="664" r:id="rId14"/>
    <p:sldId id="687" r:id="rId15"/>
    <p:sldId id="688" r:id="rId16"/>
    <p:sldId id="689" r:id="rId17"/>
    <p:sldId id="690" r:id="rId18"/>
    <p:sldId id="675" r:id="rId19"/>
    <p:sldId id="669" r:id="rId20"/>
    <p:sldId id="265" r:id="rId21"/>
    <p:sldId id="668" r:id="rId22"/>
    <p:sldId id="691" r:id="rId23"/>
    <p:sldId id="673" r:id="rId24"/>
    <p:sldId id="367" r:id="rId25"/>
    <p:sldId id="694" r:id="rId26"/>
    <p:sldId id="35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665"/>
    <a:srgbClr val="074E8F"/>
    <a:srgbClr val="99CCFF"/>
    <a:srgbClr val="F8981D"/>
    <a:srgbClr val="A6A6A6"/>
    <a:srgbClr val="F0F0F0"/>
    <a:srgbClr val="07213D"/>
    <a:srgbClr val="FF9300"/>
    <a:srgbClr val="08478B"/>
    <a:srgbClr val="55A3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9" autoAdjust="0"/>
    <p:restoredTop sz="75355" autoAdjust="0"/>
  </p:normalViewPr>
  <p:slideViewPr>
    <p:cSldViewPr snapToGrid="0">
      <p:cViewPr varScale="1">
        <p:scale>
          <a:sx n="72" d="100"/>
          <a:sy n="72" d="100"/>
        </p:scale>
        <p:origin x="996" y="29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456C01-A20D-4740-ADB5-A221991EE5A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1ED59C6-24D7-43A6-BAB2-BCB713016D3A}">
      <dgm:prSet/>
      <dgm:spPr/>
      <dgm:t>
        <a:bodyPr/>
        <a:lstStyle/>
        <a:p>
          <a:pPr>
            <a:lnSpc>
              <a:spcPct val="100000"/>
            </a:lnSpc>
          </a:pPr>
          <a:r>
            <a:rPr lang="en-US"/>
            <a:t>Background on the toolkit and ADEVI research</a:t>
          </a:r>
        </a:p>
      </dgm:t>
    </dgm:pt>
    <dgm:pt modelId="{BBAF9E19-13D4-4B04-9CF0-025BE351558C}" type="parTrans" cxnId="{6B32C54A-4696-49C2-BCAB-308C94CA6FB1}">
      <dgm:prSet/>
      <dgm:spPr/>
      <dgm:t>
        <a:bodyPr/>
        <a:lstStyle/>
        <a:p>
          <a:endParaRPr lang="en-US"/>
        </a:p>
      </dgm:t>
    </dgm:pt>
    <dgm:pt modelId="{51873A92-6739-4E56-8C1A-6CEF8945F24F}" type="sibTrans" cxnId="{6B32C54A-4696-49C2-BCAB-308C94CA6FB1}">
      <dgm:prSet/>
      <dgm:spPr/>
      <dgm:t>
        <a:bodyPr/>
        <a:lstStyle/>
        <a:p>
          <a:endParaRPr lang="en-US"/>
        </a:p>
      </dgm:t>
    </dgm:pt>
    <dgm:pt modelId="{1F7AA16C-7CC9-485D-909C-BC0245957F1C}">
      <dgm:prSet/>
      <dgm:spPr/>
      <dgm:t>
        <a:bodyPr/>
        <a:lstStyle/>
        <a:p>
          <a:pPr>
            <a:lnSpc>
              <a:spcPct val="100000"/>
            </a:lnSpc>
          </a:pPr>
          <a:r>
            <a:rPr lang="en-US"/>
            <a:t>What types of tools and topics </a:t>
          </a:r>
        </a:p>
      </dgm:t>
    </dgm:pt>
    <dgm:pt modelId="{4441F28B-A328-4945-8E23-A5C751CC6C52}" type="parTrans" cxnId="{6644F039-F006-4235-9B6B-4AB491626B16}">
      <dgm:prSet/>
      <dgm:spPr/>
      <dgm:t>
        <a:bodyPr/>
        <a:lstStyle/>
        <a:p>
          <a:endParaRPr lang="en-US"/>
        </a:p>
      </dgm:t>
    </dgm:pt>
    <dgm:pt modelId="{989F6E30-2CA9-426B-BBBA-4F3E1E1B67FB}" type="sibTrans" cxnId="{6644F039-F006-4235-9B6B-4AB491626B16}">
      <dgm:prSet/>
      <dgm:spPr/>
      <dgm:t>
        <a:bodyPr/>
        <a:lstStyle/>
        <a:p>
          <a:endParaRPr lang="en-US"/>
        </a:p>
      </dgm:t>
    </dgm:pt>
    <dgm:pt modelId="{E0AD183C-1D20-40DF-A774-70DA6F26E889}">
      <dgm:prSet/>
      <dgm:spPr/>
      <dgm:t>
        <a:bodyPr/>
        <a:lstStyle/>
        <a:p>
          <a:pPr>
            <a:lnSpc>
              <a:spcPct val="100000"/>
            </a:lnSpc>
          </a:pPr>
          <a:r>
            <a:rPr lang="en-US"/>
            <a:t>How to use the toolkit </a:t>
          </a:r>
        </a:p>
      </dgm:t>
    </dgm:pt>
    <dgm:pt modelId="{1F057810-1469-4078-B31C-4D4394406E9D}" type="parTrans" cxnId="{44B8B7F5-A7ED-46CE-9A8E-FBF028ED7028}">
      <dgm:prSet/>
      <dgm:spPr/>
      <dgm:t>
        <a:bodyPr/>
        <a:lstStyle/>
        <a:p>
          <a:endParaRPr lang="en-US"/>
        </a:p>
      </dgm:t>
    </dgm:pt>
    <dgm:pt modelId="{EECFD2F0-F83E-4C33-869A-FC42A14F687D}" type="sibTrans" cxnId="{44B8B7F5-A7ED-46CE-9A8E-FBF028ED7028}">
      <dgm:prSet/>
      <dgm:spPr/>
      <dgm:t>
        <a:bodyPr/>
        <a:lstStyle/>
        <a:p>
          <a:endParaRPr lang="en-US"/>
        </a:p>
      </dgm:t>
    </dgm:pt>
    <dgm:pt modelId="{D2B8E9C4-49AB-4D8B-9EE5-27D0B633B81C}" type="pres">
      <dgm:prSet presAssocID="{AD456C01-A20D-4740-ADB5-A221991EE5AF}" presName="root" presStyleCnt="0">
        <dgm:presLayoutVars>
          <dgm:dir/>
          <dgm:resizeHandles val="exact"/>
        </dgm:presLayoutVars>
      </dgm:prSet>
      <dgm:spPr/>
    </dgm:pt>
    <dgm:pt modelId="{769BB513-D03E-4400-998E-FF1AB71B13FC}" type="pres">
      <dgm:prSet presAssocID="{91ED59C6-24D7-43A6-BAB2-BCB713016D3A}" presName="compNode" presStyleCnt="0"/>
      <dgm:spPr/>
    </dgm:pt>
    <dgm:pt modelId="{E2D240B2-EE5D-4CC4-9333-CDA61F344BEC}" type="pres">
      <dgm:prSet presAssocID="{91ED59C6-24D7-43A6-BAB2-BCB713016D3A}" presName="bgRect" presStyleLbl="bgShp" presStyleIdx="0" presStyleCnt="3"/>
      <dgm:spPr/>
    </dgm:pt>
    <dgm:pt modelId="{6DEBB59B-79A8-4A6B-8CFB-E14EDABD01A9}" type="pres">
      <dgm:prSet presAssocID="{91ED59C6-24D7-43A6-BAB2-BCB713016D3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brainstorm with solid fill"/>
        </a:ext>
      </dgm:extLst>
    </dgm:pt>
    <dgm:pt modelId="{9749D3D9-1898-4250-BDDA-4E5E1348ADD5}" type="pres">
      <dgm:prSet presAssocID="{91ED59C6-24D7-43A6-BAB2-BCB713016D3A}" presName="spaceRect" presStyleCnt="0"/>
      <dgm:spPr/>
    </dgm:pt>
    <dgm:pt modelId="{EF859758-9ADA-4972-90B2-CADCEB4A7D2B}" type="pres">
      <dgm:prSet presAssocID="{91ED59C6-24D7-43A6-BAB2-BCB713016D3A}" presName="parTx" presStyleLbl="revTx" presStyleIdx="0" presStyleCnt="3">
        <dgm:presLayoutVars>
          <dgm:chMax val="0"/>
          <dgm:chPref val="0"/>
        </dgm:presLayoutVars>
      </dgm:prSet>
      <dgm:spPr/>
    </dgm:pt>
    <dgm:pt modelId="{1E9649DE-DB73-4BC6-9E6F-87C5C1504128}" type="pres">
      <dgm:prSet presAssocID="{51873A92-6739-4E56-8C1A-6CEF8945F24F}" presName="sibTrans" presStyleCnt="0"/>
      <dgm:spPr/>
    </dgm:pt>
    <dgm:pt modelId="{C7AC9538-7CAC-497B-A2C3-6A17AD94122B}" type="pres">
      <dgm:prSet presAssocID="{1F7AA16C-7CC9-485D-909C-BC0245957F1C}" presName="compNode" presStyleCnt="0"/>
      <dgm:spPr/>
    </dgm:pt>
    <dgm:pt modelId="{75EF7FD5-682D-4D52-B453-0F8B9D6394B8}" type="pres">
      <dgm:prSet presAssocID="{1F7AA16C-7CC9-485D-909C-BC0245957F1C}" presName="bgRect" presStyleLbl="bgShp" presStyleIdx="1" presStyleCnt="3"/>
      <dgm:spPr/>
    </dgm:pt>
    <dgm:pt modelId="{AFF46C61-14AC-4D46-B954-A58D739C8F8A}" type="pres">
      <dgm:prSet presAssocID="{1F7AA16C-7CC9-485D-909C-BC0245957F1C}"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lueprint outline"/>
        </a:ext>
      </dgm:extLst>
    </dgm:pt>
    <dgm:pt modelId="{E8D128AC-0E3F-4A84-92D7-F0C9B12D7631}" type="pres">
      <dgm:prSet presAssocID="{1F7AA16C-7CC9-485D-909C-BC0245957F1C}" presName="spaceRect" presStyleCnt="0"/>
      <dgm:spPr/>
    </dgm:pt>
    <dgm:pt modelId="{32A044B5-D049-4F82-BC25-DAB2F068D7D4}" type="pres">
      <dgm:prSet presAssocID="{1F7AA16C-7CC9-485D-909C-BC0245957F1C}" presName="parTx" presStyleLbl="revTx" presStyleIdx="1" presStyleCnt="3">
        <dgm:presLayoutVars>
          <dgm:chMax val="0"/>
          <dgm:chPref val="0"/>
        </dgm:presLayoutVars>
      </dgm:prSet>
      <dgm:spPr/>
    </dgm:pt>
    <dgm:pt modelId="{0142E5C3-7989-4E5F-B36F-2954346F669F}" type="pres">
      <dgm:prSet presAssocID="{989F6E30-2CA9-426B-BBBA-4F3E1E1B67FB}" presName="sibTrans" presStyleCnt="0"/>
      <dgm:spPr/>
    </dgm:pt>
    <dgm:pt modelId="{B2D53B77-1B98-41BD-9E63-08B8FE5BFDF5}" type="pres">
      <dgm:prSet presAssocID="{E0AD183C-1D20-40DF-A774-70DA6F26E889}" presName="compNode" presStyleCnt="0"/>
      <dgm:spPr/>
    </dgm:pt>
    <dgm:pt modelId="{EE743FB7-5BB9-4C2D-9272-AF676C3B0C91}" type="pres">
      <dgm:prSet presAssocID="{E0AD183C-1D20-40DF-A774-70DA6F26E889}" presName="bgRect" presStyleLbl="bgShp" presStyleIdx="2" presStyleCnt="3"/>
      <dgm:spPr/>
    </dgm:pt>
    <dgm:pt modelId="{5BA21812-F3B5-45C9-AE80-FED92F3C2392}" type="pres">
      <dgm:prSet presAssocID="{E0AD183C-1D20-40DF-A774-70DA6F26E88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B73E2EB2-15F5-4FF0-AAE9-1F0B6621C3BC}" type="pres">
      <dgm:prSet presAssocID="{E0AD183C-1D20-40DF-A774-70DA6F26E889}" presName="spaceRect" presStyleCnt="0"/>
      <dgm:spPr/>
    </dgm:pt>
    <dgm:pt modelId="{0FADB9A4-C0B3-48D2-B470-2CC1D7F64A04}" type="pres">
      <dgm:prSet presAssocID="{E0AD183C-1D20-40DF-A774-70DA6F26E889}" presName="parTx" presStyleLbl="revTx" presStyleIdx="2" presStyleCnt="3">
        <dgm:presLayoutVars>
          <dgm:chMax val="0"/>
          <dgm:chPref val="0"/>
        </dgm:presLayoutVars>
      </dgm:prSet>
      <dgm:spPr/>
    </dgm:pt>
  </dgm:ptLst>
  <dgm:cxnLst>
    <dgm:cxn modelId="{6644F039-F006-4235-9B6B-4AB491626B16}" srcId="{AD456C01-A20D-4740-ADB5-A221991EE5AF}" destId="{1F7AA16C-7CC9-485D-909C-BC0245957F1C}" srcOrd="1" destOrd="0" parTransId="{4441F28B-A328-4945-8E23-A5C751CC6C52}" sibTransId="{989F6E30-2CA9-426B-BBBA-4F3E1E1B67FB}"/>
    <dgm:cxn modelId="{6B32C54A-4696-49C2-BCAB-308C94CA6FB1}" srcId="{AD456C01-A20D-4740-ADB5-A221991EE5AF}" destId="{91ED59C6-24D7-43A6-BAB2-BCB713016D3A}" srcOrd="0" destOrd="0" parTransId="{BBAF9E19-13D4-4B04-9CF0-025BE351558C}" sibTransId="{51873A92-6739-4E56-8C1A-6CEF8945F24F}"/>
    <dgm:cxn modelId="{68FD8CA0-32D1-4C55-980F-0BD21FD0E5F7}" type="presOf" srcId="{91ED59C6-24D7-43A6-BAB2-BCB713016D3A}" destId="{EF859758-9ADA-4972-90B2-CADCEB4A7D2B}" srcOrd="0" destOrd="0" presId="urn:microsoft.com/office/officeart/2018/2/layout/IconVerticalSolidList"/>
    <dgm:cxn modelId="{D20C57AB-E45C-4397-852B-EB2DE10CD0D4}" type="presOf" srcId="{AD456C01-A20D-4740-ADB5-A221991EE5AF}" destId="{D2B8E9C4-49AB-4D8B-9EE5-27D0B633B81C}" srcOrd="0" destOrd="0" presId="urn:microsoft.com/office/officeart/2018/2/layout/IconVerticalSolidList"/>
    <dgm:cxn modelId="{DEC387B9-8B38-4A58-9869-9D5613C0E1C7}" type="presOf" srcId="{E0AD183C-1D20-40DF-A774-70DA6F26E889}" destId="{0FADB9A4-C0B3-48D2-B470-2CC1D7F64A04}" srcOrd="0" destOrd="0" presId="urn:microsoft.com/office/officeart/2018/2/layout/IconVerticalSolidList"/>
    <dgm:cxn modelId="{E01401DC-4B46-4E70-A410-0E2C4B353D31}" type="presOf" srcId="{1F7AA16C-7CC9-485D-909C-BC0245957F1C}" destId="{32A044B5-D049-4F82-BC25-DAB2F068D7D4}" srcOrd="0" destOrd="0" presId="urn:microsoft.com/office/officeart/2018/2/layout/IconVerticalSolidList"/>
    <dgm:cxn modelId="{44B8B7F5-A7ED-46CE-9A8E-FBF028ED7028}" srcId="{AD456C01-A20D-4740-ADB5-A221991EE5AF}" destId="{E0AD183C-1D20-40DF-A774-70DA6F26E889}" srcOrd="2" destOrd="0" parTransId="{1F057810-1469-4078-B31C-4D4394406E9D}" sibTransId="{EECFD2F0-F83E-4C33-869A-FC42A14F687D}"/>
    <dgm:cxn modelId="{6A9073EA-45C5-44B0-94A3-C6AF37A8F513}" type="presParOf" srcId="{D2B8E9C4-49AB-4D8B-9EE5-27D0B633B81C}" destId="{769BB513-D03E-4400-998E-FF1AB71B13FC}" srcOrd="0" destOrd="0" presId="urn:microsoft.com/office/officeart/2018/2/layout/IconVerticalSolidList"/>
    <dgm:cxn modelId="{D14B868B-EA64-4F70-A74D-B477669185A2}" type="presParOf" srcId="{769BB513-D03E-4400-998E-FF1AB71B13FC}" destId="{E2D240B2-EE5D-4CC4-9333-CDA61F344BEC}" srcOrd="0" destOrd="0" presId="urn:microsoft.com/office/officeart/2018/2/layout/IconVerticalSolidList"/>
    <dgm:cxn modelId="{FD116290-11D9-462F-B056-8DAF48FF841D}" type="presParOf" srcId="{769BB513-D03E-4400-998E-FF1AB71B13FC}" destId="{6DEBB59B-79A8-4A6B-8CFB-E14EDABD01A9}" srcOrd="1" destOrd="0" presId="urn:microsoft.com/office/officeart/2018/2/layout/IconVerticalSolidList"/>
    <dgm:cxn modelId="{1FE6EA7F-9A86-417E-86C8-84ADEF838922}" type="presParOf" srcId="{769BB513-D03E-4400-998E-FF1AB71B13FC}" destId="{9749D3D9-1898-4250-BDDA-4E5E1348ADD5}" srcOrd="2" destOrd="0" presId="urn:microsoft.com/office/officeart/2018/2/layout/IconVerticalSolidList"/>
    <dgm:cxn modelId="{F8699DA9-DD05-4049-820E-6C33BA71BCEF}" type="presParOf" srcId="{769BB513-D03E-4400-998E-FF1AB71B13FC}" destId="{EF859758-9ADA-4972-90B2-CADCEB4A7D2B}" srcOrd="3" destOrd="0" presId="urn:microsoft.com/office/officeart/2018/2/layout/IconVerticalSolidList"/>
    <dgm:cxn modelId="{35A2E054-99B9-426C-AD61-0FD00441F7AD}" type="presParOf" srcId="{D2B8E9C4-49AB-4D8B-9EE5-27D0B633B81C}" destId="{1E9649DE-DB73-4BC6-9E6F-87C5C1504128}" srcOrd="1" destOrd="0" presId="urn:microsoft.com/office/officeart/2018/2/layout/IconVerticalSolidList"/>
    <dgm:cxn modelId="{115CE6A4-75AA-4A05-AE76-B5430DD02543}" type="presParOf" srcId="{D2B8E9C4-49AB-4D8B-9EE5-27D0B633B81C}" destId="{C7AC9538-7CAC-497B-A2C3-6A17AD94122B}" srcOrd="2" destOrd="0" presId="urn:microsoft.com/office/officeart/2018/2/layout/IconVerticalSolidList"/>
    <dgm:cxn modelId="{B01E2EAB-9775-46E5-94FD-B83E22E61EA7}" type="presParOf" srcId="{C7AC9538-7CAC-497B-A2C3-6A17AD94122B}" destId="{75EF7FD5-682D-4D52-B453-0F8B9D6394B8}" srcOrd="0" destOrd="0" presId="urn:microsoft.com/office/officeart/2018/2/layout/IconVerticalSolidList"/>
    <dgm:cxn modelId="{1145DFDF-E08D-404D-8428-BFDCE7B0BD36}" type="presParOf" srcId="{C7AC9538-7CAC-497B-A2C3-6A17AD94122B}" destId="{AFF46C61-14AC-4D46-B954-A58D739C8F8A}" srcOrd="1" destOrd="0" presId="urn:microsoft.com/office/officeart/2018/2/layout/IconVerticalSolidList"/>
    <dgm:cxn modelId="{CE6F0D48-BE39-4F00-AE3C-4D222ACAA64D}" type="presParOf" srcId="{C7AC9538-7CAC-497B-A2C3-6A17AD94122B}" destId="{E8D128AC-0E3F-4A84-92D7-F0C9B12D7631}" srcOrd="2" destOrd="0" presId="urn:microsoft.com/office/officeart/2018/2/layout/IconVerticalSolidList"/>
    <dgm:cxn modelId="{AC7A1FD0-414D-41C4-A940-CC5A0F9E9A17}" type="presParOf" srcId="{C7AC9538-7CAC-497B-A2C3-6A17AD94122B}" destId="{32A044B5-D049-4F82-BC25-DAB2F068D7D4}" srcOrd="3" destOrd="0" presId="urn:microsoft.com/office/officeart/2018/2/layout/IconVerticalSolidList"/>
    <dgm:cxn modelId="{1B5AC8C2-9AE9-4923-8EC8-C9220F788E3C}" type="presParOf" srcId="{D2B8E9C4-49AB-4D8B-9EE5-27D0B633B81C}" destId="{0142E5C3-7989-4E5F-B36F-2954346F669F}" srcOrd="3" destOrd="0" presId="urn:microsoft.com/office/officeart/2018/2/layout/IconVerticalSolidList"/>
    <dgm:cxn modelId="{D5D7117A-7A26-4DD9-82F8-2C7A657C1555}" type="presParOf" srcId="{D2B8E9C4-49AB-4D8B-9EE5-27D0B633B81C}" destId="{B2D53B77-1B98-41BD-9E63-08B8FE5BFDF5}" srcOrd="4" destOrd="0" presId="urn:microsoft.com/office/officeart/2018/2/layout/IconVerticalSolidList"/>
    <dgm:cxn modelId="{51288EE3-E278-4BA7-A90B-3739A4B18ACB}" type="presParOf" srcId="{B2D53B77-1B98-41BD-9E63-08B8FE5BFDF5}" destId="{EE743FB7-5BB9-4C2D-9272-AF676C3B0C91}" srcOrd="0" destOrd="0" presId="urn:microsoft.com/office/officeart/2018/2/layout/IconVerticalSolidList"/>
    <dgm:cxn modelId="{71667859-83F9-4B01-B0A9-A565D67906E2}" type="presParOf" srcId="{B2D53B77-1B98-41BD-9E63-08B8FE5BFDF5}" destId="{5BA21812-F3B5-45C9-AE80-FED92F3C2392}" srcOrd="1" destOrd="0" presId="urn:microsoft.com/office/officeart/2018/2/layout/IconVerticalSolidList"/>
    <dgm:cxn modelId="{E989A155-2547-4ED7-8937-EFAA067AA75C}" type="presParOf" srcId="{B2D53B77-1B98-41BD-9E63-08B8FE5BFDF5}" destId="{B73E2EB2-15F5-4FF0-AAE9-1F0B6621C3BC}" srcOrd="2" destOrd="0" presId="urn:microsoft.com/office/officeart/2018/2/layout/IconVerticalSolidList"/>
    <dgm:cxn modelId="{AEC5944C-04BC-4212-BFBC-0F93856AD4CF}" type="presParOf" srcId="{B2D53B77-1B98-41BD-9E63-08B8FE5BFDF5}" destId="{0FADB9A4-C0B3-48D2-B470-2CC1D7F64A0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240B2-EE5D-4CC4-9333-CDA61F344BEC}">
      <dsp:nvSpPr>
        <dsp:cNvPr id="0" name=""/>
        <dsp:cNvSpPr/>
      </dsp:nvSpPr>
      <dsp:spPr>
        <a:xfrm>
          <a:off x="0" y="565"/>
          <a:ext cx="11618913" cy="13227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EBB59B-79A8-4A6B-8CFB-E14EDABD01A9}">
      <dsp:nvSpPr>
        <dsp:cNvPr id="0" name=""/>
        <dsp:cNvSpPr/>
      </dsp:nvSpPr>
      <dsp:spPr>
        <a:xfrm>
          <a:off x="400130" y="298182"/>
          <a:ext cx="727509" cy="72750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859758-9ADA-4972-90B2-CADCEB4A7D2B}">
      <dsp:nvSpPr>
        <dsp:cNvPr id="0" name=""/>
        <dsp:cNvSpPr/>
      </dsp:nvSpPr>
      <dsp:spPr>
        <a:xfrm>
          <a:off x="1527770" y="565"/>
          <a:ext cx="10091142" cy="1322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990" tIns="139990" rIns="139990" bIns="139990" numCol="1" spcCol="1270" anchor="ctr" anchorCtr="0">
          <a:noAutofit/>
        </a:bodyPr>
        <a:lstStyle/>
        <a:p>
          <a:pPr marL="0" lvl="0" indent="0" algn="l" defTabSz="1111250">
            <a:lnSpc>
              <a:spcPct val="100000"/>
            </a:lnSpc>
            <a:spcBef>
              <a:spcPct val="0"/>
            </a:spcBef>
            <a:spcAft>
              <a:spcPct val="35000"/>
            </a:spcAft>
            <a:buNone/>
          </a:pPr>
          <a:r>
            <a:rPr lang="en-US" sz="2500" kern="1200"/>
            <a:t>Background on the toolkit and ADEVI research</a:t>
          </a:r>
        </a:p>
      </dsp:txBody>
      <dsp:txXfrm>
        <a:off x="1527770" y="565"/>
        <a:ext cx="10091142" cy="1322744"/>
      </dsp:txXfrm>
    </dsp:sp>
    <dsp:sp modelId="{75EF7FD5-682D-4D52-B453-0F8B9D6394B8}">
      <dsp:nvSpPr>
        <dsp:cNvPr id="0" name=""/>
        <dsp:cNvSpPr/>
      </dsp:nvSpPr>
      <dsp:spPr>
        <a:xfrm>
          <a:off x="0" y="1653996"/>
          <a:ext cx="11618913" cy="13227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F46C61-14AC-4D46-B954-A58D739C8F8A}">
      <dsp:nvSpPr>
        <dsp:cNvPr id="0" name=""/>
        <dsp:cNvSpPr/>
      </dsp:nvSpPr>
      <dsp:spPr>
        <a:xfrm>
          <a:off x="400130" y="1951613"/>
          <a:ext cx="727509" cy="72750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044B5-D049-4F82-BC25-DAB2F068D7D4}">
      <dsp:nvSpPr>
        <dsp:cNvPr id="0" name=""/>
        <dsp:cNvSpPr/>
      </dsp:nvSpPr>
      <dsp:spPr>
        <a:xfrm>
          <a:off x="1527770" y="1653996"/>
          <a:ext cx="10091142" cy="1322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990" tIns="139990" rIns="139990" bIns="139990" numCol="1" spcCol="1270" anchor="ctr" anchorCtr="0">
          <a:noAutofit/>
        </a:bodyPr>
        <a:lstStyle/>
        <a:p>
          <a:pPr marL="0" lvl="0" indent="0" algn="l" defTabSz="1111250">
            <a:lnSpc>
              <a:spcPct val="100000"/>
            </a:lnSpc>
            <a:spcBef>
              <a:spcPct val="0"/>
            </a:spcBef>
            <a:spcAft>
              <a:spcPct val="35000"/>
            </a:spcAft>
            <a:buNone/>
          </a:pPr>
          <a:r>
            <a:rPr lang="en-US" sz="2500" kern="1200"/>
            <a:t>What types of tools and topics </a:t>
          </a:r>
        </a:p>
      </dsp:txBody>
      <dsp:txXfrm>
        <a:off x="1527770" y="1653996"/>
        <a:ext cx="10091142" cy="1322744"/>
      </dsp:txXfrm>
    </dsp:sp>
    <dsp:sp modelId="{EE743FB7-5BB9-4C2D-9272-AF676C3B0C91}">
      <dsp:nvSpPr>
        <dsp:cNvPr id="0" name=""/>
        <dsp:cNvSpPr/>
      </dsp:nvSpPr>
      <dsp:spPr>
        <a:xfrm>
          <a:off x="0" y="3307427"/>
          <a:ext cx="11618913" cy="13227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A21812-F3B5-45C9-AE80-FED92F3C2392}">
      <dsp:nvSpPr>
        <dsp:cNvPr id="0" name=""/>
        <dsp:cNvSpPr/>
      </dsp:nvSpPr>
      <dsp:spPr>
        <a:xfrm>
          <a:off x="400130" y="3605044"/>
          <a:ext cx="727509" cy="7275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ADB9A4-C0B3-48D2-B470-2CC1D7F64A04}">
      <dsp:nvSpPr>
        <dsp:cNvPr id="0" name=""/>
        <dsp:cNvSpPr/>
      </dsp:nvSpPr>
      <dsp:spPr>
        <a:xfrm>
          <a:off x="1527770" y="3307427"/>
          <a:ext cx="10091142" cy="1322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990" tIns="139990" rIns="139990" bIns="139990" numCol="1" spcCol="1270" anchor="ctr" anchorCtr="0">
          <a:noAutofit/>
        </a:bodyPr>
        <a:lstStyle/>
        <a:p>
          <a:pPr marL="0" lvl="0" indent="0" algn="l" defTabSz="1111250">
            <a:lnSpc>
              <a:spcPct val="100000"/>
            </a:lnSpc>
            <a:spcBef>
              <a:spcPct val="0"/>
            </a:spcBef>
            <a:spcAft>
              <a:spcPct val="35000"/>
            </a:spcAft>
            <a:buNone/>
          </a:pPr>
          <a:r>
            <a:rPr lang="en-US" sz="2500" kern="1200"/>
            <a:t>How to use the toolkit </a:t>
          </a:r>
        </a:p>
      </dsp:txBody>
      <dsp:txXfrm>
        <a:off x="1527770" y="3307427"/>
        <a:ext cx="10091142" cy="13227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C79896-E09C-410E-B948-03E7BE7BA5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D2BCB5-AA06-4D21-B4E4-CD9512B0A8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0F2504-17D1-47B0-9F3D-513B81AE81D1}" type="datetimeFigureOut">
              <a:rPr lang="en-US" smtClean="0"/>
              <a:t>5/27/2025</a:t>
            </a:fld>
            <a:endParaRPr lang="en-US"/>
          </a:p>
        </p:txBody>
      </p:sp>
      <p:sp>
        <p:nvSpPr>
          <p:cNvPr id="4" name="Footer Placeholder 3">
            <a:extLst>
              <a:ext uri="{FF2B5EF4-FFF2-40B4-BE49-F238E27FC236}">
                <a16:creationId xmlns:a16="http://schemas.microsoft.com/office/drawing/2014/main" id="{AF004DF1-DBE3-4F85-BCF2-A8ABC1DB4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17435A1-2016-45BA-9CDB-65F3CF1626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843BB9-0949-44B8-9A2A-E8DEC09EBBA7}" type="slidenum">
              <a:rPr lang="en-US" smtClean="0"/>
              <a:t>‹#›</a:t>
            </a:fld>
            <a:endParaRPr lang="en-US"/>
          </a:p>
        </p:txBody>
      </p:sp>
    </p:spTree>
    <p:extLst>
      <p:ext uri="{BB962C8B-B14F-4D97-AF65-F5344CB8AC3E}">
        <p14:creationId xmlns:p14="http://schemas.microsoft.com/office/powerpoint/2010/main" val="1780319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2D9E5-76F4-4D5E-A7A5-20DCF1988ED8}" type="datetimeFigureOut">
              <a:rPr lang="en-US" smtClean="0"/>
              <a:t>5/27/2025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D14AD-27F5-408D-A6E8-A9722644AC49}" type="slidenum">
              <a:rPr lang="en-US" smtClean="0"/>
              <a:t>‹#›</a:t>
            </a:fld>
            <a:endParaRPr lang="en-US"/>
          </a:p>
        </p:txBody>
      </p:sp>
    </p:spTree>
    <p:extLst>
      <p:ext uri="{BB962C8B-B14F-4D97-AF65-F5344CB8AC3E}">
        <p14:creationId xmlns:p14="http://schemas.microsoft.com/office/powerpoint/2010/main" val="13483208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pp-na1.hubspotdocuments.com/documents/7138095/view/910359686?accessId=6729a3"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solutions.volunteermatch.org/hubfs/Equity%20In%20Action%20Toolkit/Building%20Volunteer%20Relationships/Are%20You%20Ready%20for%20Equity_%20Navigating%20biases%20in%20volunteer%20engagement.mp4?hsLang=en" TargetMode="External"/><Relationship Id="rId4" Type="http://schemas.openxmlformats.org/officeDocument/2006/relationships/hyperlink" Target="https://app-na1.hubspotdocuments.com/documents/7138095/view/972916846?accessId=2ead9c"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 Welcome, we are recording. Thank you for joining us for this important session. We’ll have at least 10 minutes, maybe 15, for open discussion and demo of some of these tools near the end of the presentation. Feel free to share comments and questions in the chat as we go, too!</a:t>
            </a:r>
          </a:p>
        </p:txBody>
      </p:sp>
      <p:sp>
        <p:nvSpPr>
          <p:cNvPr id="4" name="Slide Number Placeholder 3"/>
          <p:cNvSpPr>
            <a:spLocks noGrp="1"/>
          </p:cNvSpPr>
          <p:nvPr>
            <p:ph type="sldNum" sz="quarter" idx="5"/>
          </p:nvPr>
        </p:nvSpPr>
        <p:spPr/>
        <p:txBody>
          <a:bodyPr/>
          <a:lstStyle/>
          <a:p>
            <a:fld id="{A11D14AD-27F5-408D-A6E8-A9722644AC49}" type="slidenum">
              <a:rPr lang="en-US" smtClean="0"/>
              <a:t>1</a:t>
            </a:fld>
            <a:endParaRPr lang="en-US"/>
          </a:p>
        </p:txBody>
      </p:sp>
    </p:spTree>
    <p:extLst>
      <p:ext uri="{BB962C8B-B14F-4D97-AF65-F5344CB8AC3E}">
        <p14:creationId xmlns:p14="http://schemas.microsoft.com/office/powerpoint/2010/main" val="1105730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87DA1-AC94-81E4-5B48-EFAEBDB14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BF2BC2-8A73-94F9-B82C-C696F668B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812E71-C1C1-0291-42EC-1B7C8B6918F5}"/>
              </a:ext>
            </a:extLst>
          </p:cNvPr>
          <p:cNvSpPr>
            <a:spLocks noGrp="1"/>
          </p:cNvSpPr>
          <p:nvPr>
            <p:ph type="body" idx="1"/>
          </p:nvPr>
        </p:nvSpPr>
        <p:spPr/>
        <p:txBody>
          <a:bodyPr/>
          <a:lstStyle/>
          <a:p>
            <a:r>
              <a:rPr lang="en-US" b="0" dirty="0"/>
              <a:t>DANA</a:t>
            </a:r>
          </a:p>
          <a:p>
            <a:endParaRPr lang="en-US" b="0" dirty="0"/>
          </a:p>
          <a:p>
            <a:r>
              <a:rPr lang="en-US" b="0" dirty="0"/>
              <a:t>My working group developed tools for Planning and Advocacy, more internal policies and practices for leaders of volunteers.</a:t>
            </a:r>
          </a:p>
          <a:p>
            <a:endParaRPr lang="en-US" dirty="0"/>
          </a:p>
        </p:txBody>
      </p:sp>
      <p:sp>
        <p:nvSpPr>
          <p:cNvPr id="4" name="Slide Number Placeholder 3">
            <a:extLst>
              <a:ext uri="{FF2B5EF4-FFF2-40B4-BE49-F238E27FC236}">
                <a16:creationId xmlns:a16="http://schemas.microsoft.com/office/drawing/2014/main" id="{83F41917-4338-3FF1-1B26-2667F5BAF81C}"/>
              </a:ext>
            </a:extLst>
          </p:cNvPr>
          <p:cNvSpPr>
            <a:spLocks noGrp="1"/>
          </p:cNvSpPr>
          <p:nvPr>
            <p:ph type="sldNum" sz="quarter" idx="5"/>
          </p:nvPr>
        </p:nvSpPr>
        <p:spPr/>
        <p:txBody>
          <a:bodyPr/>
          <a:lstStyle/>
          <a:p>
            <a:fld id="{A11D14AD-27F5-408D-A6E8-A9722644AC49}" type="slidenum">
              <a:rPr lang="en-US" smtClean="0"/>
              <a:t>10</a:t>
            </a:fld>
            <a:endParaRPr lang="en-US"/>
          </a:p>
        </p:txBody>
      </p:sp>
    </p:spTree>
    <p:extLst>
      <p:ext uri="{BB962C8B-B14F-4D97-AF65-F5344CB8AC3E}">
        <p14:creationId xmlns:p14="http://schemas.microsoft.com/office/powerpoint/2010/main" val="955724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45FF3-139B-B319-5E9B-D66DE216B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CDA12-F20D-4F43-06E2-88AF808EA3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385AD-DC7E-17C3-5643-6AAF4483DA8B}"/>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AAA19078-F7B7-B728-0271-3FFB3860B3FC}"/>
              </a:ext>
            </a:extLst>
          </p:cNvPr>
          <p:cNvSpPr>
            <a:spLocks noGrp="1"/>
          </p:cNvSpPr>
          <p:nvPr>
            <p:ph type="sldNum" sz="quarter" idx="5"/>
          </p:nvPr>
        </p:nvSpPr>
        <p:spPr/>
        <p:txBody>
          <a:bodyPr/>
          <a:lstStyle/>
          <a:p>
            <a:fld id="{A11D14AD-27F5-408D-A6E8-A9722644AC49}" type="slidenum">
              <a:rPr lang="en-US" smtClean="0"/>
              <a:t>11</a:t>
            </a:fld>
            <a:endParaRPr lang="en-US"/>
          </a:p>
        </p:txBody>
      </p:sp>
    </p:spTree>
    <p:extLst>
      <p:ext uri="{BB962C8B-B14F-4D97-AF65-F5344CB8AC3E}">
        <p14:creationId xmlns:p14="http://schemas.microsoft.com/office/powerpoint/2010/main" val="3406719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4DAE2-BF9D-8A31-3F51-F96FF3FA93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9A23A-E700-E50E-E72A-45F41AFA9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9510A-0C69-CF0E-08B3-CB83E51F5B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059546-518C-9107-F4B0-43BC4F31C940}"/>
              </a:ext>
            </a:extLst>
          </p:cNvPr>
          <p:cNvSpPr>
            <a:spLocks noGrp="1"/>
          </p:cNvSpPr>
          <p:nvPr>
            <p:ph type="sldNum" sz="quarter" idx="5"/>
          </p:nvPr>
        </p:nvSpPr>
        <p:spPr/>
        <p:txBody>
          <a:bodyPr/>
          <a:lstStyle/>
          <a:p>
            <a:fld id="{A11D14AD-27F5-408D-A6E8-A9722644AC49}" type="slidenum">
              <a:rPr lang="en-US" smtClean="0"/>
              <a:t>12</a:t>
            </a:fld>
            <a:endParaRPr lang="en-US"/>
          </a:p>
        </p:txBody>
      </p:sp>
    </p:spTree>
    <p:extLst>
      <p:ext uri="{BB962C8B-B14F-4D97-AF65-F5344CB8AC3E}">
        <p14:creationId xmlns:p14="http://schemas.microsoft.com/office/powerpoint/2010/main" val="3250257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C7D4F-23DF-D3A4-28BF-5361DD1E7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3B008-00DE-D98F-9A97-12356A1CD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49D56-A6E0-7445-E340-68E98ACF97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83C747-7558-F6FE-F079-3C59C6A4BB07}"/>
              </a:ext>
            </a:extLst>
          </p:cNvPr>
          <p:cNvSpPr>
            <a:spLocks noGrp="1"/>
          </p:cNvSpPr>
          <p:nvPr>
            <p:ph type="sldNum" sz="quarter" idx="5"/>
          </p:nvPr>
        </p:nvSpPr>
        <p:spPr/>
        <p:txBody>
          <a:bodyPr/>
          <a:lstStyle/>
          <a:p>
            <a:fld id="{A11D14AD-27F5-408D-A6E8-A9722644AC49}" type="slidenum">
              <a:rPr lang="en-US" smtClean="0"/>
              <a:t>13</a:t>
            </a:fld>
            <a:endParaRPr lang="en-US"/>
          </a:p>
        </p:txBody>
      </p:sp>
    </p:spTree>
    <p:extLst>
      <p:ext uri="{BB962C8B-B14F-4D97-AF65-F5344CB8AC3E}">
        <p14:creationId xmlns:p14="http://schemas.microsoft.com/office/powerpoint/2010/main" val="1507306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C7D4F-23DF-D3A4-28BF-5361DD1E7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3B008-00DE-D98F-9A97-12356A1CD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49D56-A6E0-7445-E340-68E98ACF97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83C747-7558-F6FE-F079-3C59C6A4BB07}"/>
              </a:ext>
            </a:extLst>
          </p:cNvPr>
          <p:cNvSpPr>
            <a:spLocks noGrp="1"/>
          </p:cNvSpPr>
          <p:nvPr>
            <p:ph type="sldNum" sz="quarter" idx="5"/>
          </p:nvPr>
        </p:nvSpPr>
        <p:spPr/>
        <p:txBody>
          <a:bodyPr/>
          <a:lstStyle/>
          <a:p>
            <a:fld id="{A11D14AD-27F5-408D-A6E8-A9722644AC49}" type="slidenum">
              <a:rPr lang="en-US" smtClean="0"/>
              <a:t>14</a:t>
            </a:fld>
            <a:endParaRPr lang="en-US"/>
          </a:p>
        </p:txBody>
      </p:sp>
    </p:spTree>
    <p:extLst>
      <p:ext uri="{BB962C8B-B14F-4D97-AF65-F5344CB8AC3E}">
        <p14:creationId xmlns:p14="http://schemas.microsoft.com/office/powerpoint/2010/main" val="750360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C7D4F-23DF-D3A4-28BF-5361DD1E7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3B008-00DE-D98F-9A97-12356A1CD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49D56-A6E0-7445-E340-68E98ACF97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83C747-7558-F6FE-F079-3C59C6A4BB07}"/>
              </a:ext>
            </a:extLst>
          </p:cNvPr>
          <p:cNvSpPr>
            <a:spLocks noGrp="1"/>
          </p:cNvSpPr>
          <p:nvPr>
            <p:ph type="sldNum" sz="quarter" idx="5"/>
          </p:nvPr>
        </p:nvSpPr>
        <p:spPr/>
        <p:txBody>
          <a:bodyPr/>
          <a:lstStyle/>
          <a:p>
            <a:fld id="{A11D14AD-27F5-408D-A6E8-A9722644AC49}" type="slidenum">
              <a:rPr lang="en-US" smtClean="0"/>
              <a:t>15</a:t>
            </a:fld>
            <a:endParaRPr lang="en-US"/>
          </a:p>
        </p:txBody>
      </p:sp>
    </p:spTree>
    <p:extLst>
      <p:ext uri="{BB962C8B-B14F-4D97-AF65-F5344CB8AC3E}">
        <p14:creationId xmlns:p14="http://schemas.microsoft.com/office/powerpoint/2010/main" val="2193731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C7D4F-23DF-D3A4-28BF-5361DD1E7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3B008-00DE-D98F-9A97-12356A1CD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49D56-A6E0-7445-E340-68E98ACF97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83C747-7558-F6FE-F079-3C59C6A4BB07}"/>
              </a:ext>
            </a:extLst>
          </p:cNvPr>
          <p:cNvSpPr>
            <a:spLocks noGrp="1"/>
          </p:cNvSpPr>
          <p:nvPr>
            <p:ph type="sldNum" sz="quarter" idx="5"/>
          </p:nvPr>
        </p:nvSpPr>
        <p:spPr/>
        <p:txBody>
          <a:bodyPr/>
          <a:lstStyle/>
          <a:p>
            <a:fld id="{A11D14AD-27F5-408D-A6E8-A9722644AC49}" type="slidenum">
              <a:rPr lang="en-US" smtClean="0"/>
              <a:t>16</a:t>
            </a:fld>
            <a:endParaRPr lang="en-US"/>
          </a:p>
        </p:txBody>
      </p:sp>
    </p:spTree>
    <p:extLst>
      <p:ext uri="{BB962C8B-B14F-4D97-AF65-F5344CB8AC3E}">
        <p14:creationId xmlns:p14="http://schemas.microsoft.com/office/powerpoint/2010/main" val="856538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C7D4F-23DF-D3A4-28BF-5361DD1E7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3B008-00DE-D98F-9A97-12356A1CD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49D56-A6E0-7445-E340-68E98ACF97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83C747-7558-F6FE-F079-3C59C6A4BB07}"/>
              </a:ext>
            </a:extLst>
          </p:cNvPr>
          <p:cNvSpPr>
            <a:spLocks noGrp="1"/>
          </p:cNvSpPr>
          <p:nvPr>
            <p:ph type="sldNum" sz="quarter" idx="5"/>
          </p:nvPr>
        </p:nvSpPr>
        <p:spPr/>
        <p:txBody>
          <a:bodyPr/>
          <a:lstStyle/>
          <a:p>
            <a:fld id="{A11D14AD-27F5-408D-A6E8-A9722644AC49}" type="slidenum">
              <a:rPr lang="en-US" smtClean="0"/>
              <a:t>17</a:t>
            </a:fld>
            <a:endParaRPr lang="en-US"/>
          </a:p>
        </p:txBody>
      </p:sp>
    </p:spTree>
    <p:extLst>
      <p:ext uri="{BB962C8B-B14F-4D97-AF65-F5344CB8AC3E}">
        <p14:creationId xmlns:p14="http://schemas.microsoft.com/office/powerpoint/2010/main" val="880786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4CFCC-B5AA-D441-6968-B78ABBCA9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430E1-8529-DD19-1CF1-7AE6BE2213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202DD-2520-351E-CAE1-19F94A3EF4B9}"/>
              </a:ext>
            </a:extLst>
          </p:cNvPr>
          <p:cNvSpPr>
            <a:spLocks noGrp="1"/>
          </p:cNvSpPr>
          <p:nvPr>
            <p:ph type="body" idx="1"/>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0DDBA9C-2386-A363-687D-BCBAD3310FB8}"/>
              </a:ext>
            </a:extLst>
          </p:cNvPr>
          <p:cNvSpPr>
            <a:spLocks noGrp="1"/>
          </p:cNvSpPr>
          <p:nvPr>
            <p:ph type="sldNum" sz="quarter" idx="5"/>
          </p:nvPr>
        </p:nvSpPr>
        <p:spPr/>
        <p:txBody>
          <a:bodyPr/>
          <a:lstStyle/>
          <a:p>
            <a:fld id="{A11D14AD-27F5-408D-A6E8-A9722644AC49}" type="slidenum">
              <a:rPr lang="en-US" smtClean="0"/>
              <a:t>18</a:t>
            </a:fld>
            <a:endParaRPr lang="en-US"/>
          </a:p>
        </p:txBody>
      </p:sp>
    </p:spTree>
    <p:extLst>
      <p:ext uri="{BB962C8B-B14F-4D97-AF65-F5344CB8AC3E}">
        <p14:creationId xmlns:p14="http://schemas.microsoft.com/office/powerpoint/2010/main" val="1687742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4CFCC-B5AA-D441-6968-B78ABBCA9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430E1-8529-DD19-1CF1-7AE6BE2213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202DD-2520-351E-CAE1-19F94A3EF4B9}"/>
              </a:ext>
            </a:extLst>
          </p:cNvPr>
          <p:cNvSpPr>
            <a:spLocks noGrp="1"/>
          </p:cNvSpPr>
          <p:nvPr>
            <p:ph type="body" idx="1"/>
          </p:nvPr>
        </p:nvSpPr>
        <p:spPr/>
        <p:txBody>
          <a:bodyPr/>
          <a:lstStyle/>
          <a:p>
            <a:r>
              <a:rPr lang="en-US" b="1" dirty="0"/>
              <a:t>TODD</a:t>
            </a:r>
          </a:p>
          <a:p>
            <a:endParaRPr lang="en-US" dirty="0"/>
          </a:p>
          <a:p>
            <a:r>
              <a:rPr lang="en-US" dirty="0"/>
              <a:t>This work begins with curiosity and respect; If you don’t ask, you don’t know! Todd, I know you found the Identity Signs video very useful.</a:t>
            </a:r>
          </a:p>
          <a:p>
            <a:endParaRPr lang="en-US" dirty="0"/>
          </a:p>
          <a:p>
            <a:r>
              <a:rPr lang="en-US" dirty="0"/>
              <a:t>https://app-na1.hubspotdocuments.com/documents/7138095/view/972916846?accessId=2ead9c</a:t>
            </a:r>
          </a:p>
          <a:p>
            <a:endParaRPr lang="en-US" dirty="0"/>
          </a:p>
          <a:p>
            <a:r>
              <a:rPr lang="en-US" dirty="0"/>
              <a:t>Identity Signs training video (60 minutes with Jennifer Bennett and Faiza </a:t>
            </a:r>
            <a:r>
              <a:rPr lang="en-US" dirty="0" err="1"/>
              <a:t>Venzant</a:t>
            </a:r>
            <a:r>
              <a:rPr lang="en-US" dirty="0"/>
              <a:t>:</a:t>
            </a:r>
          </a:p>
          <a:p>
            <a:endParaRPr lang="en-US" dirty="0"/>
          </a:p>
          <a:p>
            <a:r>
              <a:rPr lang="en-US" dirty="0"/>
              <a:t>https://</a:t>
            </a:r>
            <a:r>
              <a:rPr lang="en-US" dirty="0" err="1"/>
              <a:t>solutions.volunteermatch.org</a:t>
            </a:r>
            <a:r>
              <a:rPr lang="en-US" dirty="0"/>
              <a:t>/</a:t>
            </a:r>
            <a:r>
              <a:rPr lang="en-US" dirty="0" err="1"/>
              <a:t>hubfs</a:t>
            </a:r>
            <a:r>
              <a:rPr lang="en-US" dirty="0"/>
              <a:t>/Equity%20In%20Action%20Toolkit/Building%20Volunteer%20Relationships/Are%20You%20Ready%20for%20Equity_%20Navigating%20biases%20in%20volunteer%20engagement.mp4?hsLang=</a:t>
            </a:r>
            <a:r>
              <a:rPr lang="en-US" dirty="0" err="1"/>
              <a:t>en</a:t>
            </a:r>
            <a:endParaRPr lang="en-US" dirty="0"/>
          </a:p>
        </p:txBody>
      </p:sp>
      <p:sp>
        <p:nvSpPr>
          <p:cNvPr id="4" name="Slide Number Placeholder 3">
            <a:extLst>
              <a:ext uri="{FF2B5EF4-FFF2-40B4-BE49-F238E27FC236}">
                <a16:creationId xmlns:a16="http://schemas.microsoft.com/office/drawing/2014/main" id="{10DDBA9C-2386-A363-687D-BCBAD3310FB8}"/>
              </a:ext>
            </a:extLst>
          </p:cNvPr>
          <p:cNvSpPr>
            <a:spLocks noGrp="1"/>
          </p:cNvSpPr>
          <p:nvPr>
            <p:ph type="sldNum" sz="quarter" idx="5"/>
          </p:nvPr>
        </p:nvSpPr>
        <p:spPr/>
        <p:txBody>
          <a:bodyPr/>
          <a:lstStyle/>
          <a:p>
            <a:fld id="{A11D14AD-27F5-408D-A6E8-A9722644AC49}" type="slidenum">
              <a:rPr lang="en-US" smtClean="0"/>
              <a:t>19</a:t>
            </a:fld>
            <a:endParaRPr lang="en-US"/>
          </a:p>
        </p:txBody>
      </p:sp>
    </p:spTree>
    <p:extLst>
      <p:ext uri="{BB962C8B-B14F-4D97-AF65-F5344CB8AC3E}">
        <p14:creationId xmlns:p14="http://schemas.microsoft.com/office/powerpoint/2010/main" val="4279414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450D3-57FE-3076-D779-6166E76D59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04983-9D2C-0348-9DD6-5043CB480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ADD33-3312-1284-71D4-7F94D3B116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TODD kicks off webinar.  </a:t>
            </a:r>
          </a:p>
          <a:p>
            <a:endParaRPr lang="en-US" dirty="0"/>
          </a:p>
        </p:txBody>
      </p:sp>
      <p:sp>
        <p:nvSpPr>
          <p:cNvPr id="4" name="Slide Number Placeholder 3">
            <a:extLst>
              <a:ext uri="{FF2B5EF4-FFF2-40B4-BE49-F238E27FC236}">
                <a16:creationId xmlns:a16="http://schemas.microsoft.com/office/drawing/2014/main" id="{9309B86A-64AB-7D48-753E-0B1972332C53}"/>
              </a:ext>
            </a:extLst>
          </p:cNvPr>
          <p:cNvSpPr>
            <a:spLocks noGrp="1"/>
          </p:cNvSpPr>
          <p:nvPr>
            <p:ph type="sldNum" sz="quarter" idx="5"/>
          </p:nvPr>
        </p:nvSpPr>
        <p:spPr/>
        <p:txBody>
          <a:bodyPr/>
          <a:lstStyle/>
          <a:p>
            <a:fld id="{A11D14AD-27F5-408D-A6E8-A9722644AC49}" type="slidenum">
              <a:rPr lang="en-US" smtClean="0"/>
              <a:t>2</a:t>
            </a:fld>
            <a:endParaRPr lang="en-US"/>
          </a:p>
        </p:txBody>
      </p:sp>
    </p:spTree>
    <p:extLst>
      <p:ext uri="{BB962C8B-B14F-4D97-AF65-F5344CB8AC3E}">
        <p14:creationId xmlns:p14="http://schemas.microsoft.com/office/powerpoint/2010/main" val="4028053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D14AD-27F5-408D-A6E8-A9722644AC49}" type="slidenum">
              <a:rPr lang="en-US" smtClean="0"/>
              <a:t>20</a:t>
            </a:fld>
            <a:endParaRPr lang="en-US"/>
          </a:p>
        </p:txBody>
      </p:sp>
    </p:spTree>
    <p:extLst>
      <p:ext uri="{BB962C8B-B14F-4D97-AF65-F5344CB8AC3E}">
        <p14:creationId xmlns:p14="http://schemas.microsoft.com/office/powerpoint/2010/main" val="726337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D0937-4C90-9A92-6A0B-6E189D757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E142F-D51F-70AB-70E1-FA30E56913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F734CB-3CC7-2EC2-0845-98D3D49DB618}"/>
              </a:ext>
            </a:extLst>
          </p:cNvPr>
          <p:cNvSpPr>
            <a:spLocks noGrp="1"/>
          </p:cNvSpPr>
          <p:nvPr>
            <p:ph type="body" idx="1"/>
          </p:nvPr>
        </p:nvSpPr>
        <p:spPr/>
        <p:txBody>
          <a:bodyPr/>
          <a:lstStyle/>
          <a:p>
            <a:endParaRPr lang="en-US" dirty="0"/>
          </a:p>
          <a:p>
            <a:endParaRPr lang="en-US" dirty="0"/>
          </a:p>
          <a:p>
            <a:pPr algn="l" rtl="0" fontAlgn="base"/>
            <a:r>
              <a:rPr lang="en-US" sz="1800" b="0" i="0" u="none" strike="noStrike" dirty="0">
                <a:solidFill>
                  <a:srgbClr val="000000"/>
                </a:solidFill>
                <a:effectLst/>
                <a:latin typeface="Arial" panose="020B0604020202020204" pitchFamily="34" charset="0"/>
              </a:rPr>
              <a:t>This model measures a country based on certain social preferences that surround power. We call these contexts. </a:t>
            </a:r>
          </a:p>
          <a:p>
            <a:pPr algn="l" rtl="0" fontAlgn="base"/>
            <a:endParaRPr lang="en-US" sz="1800" b="0" i="0" u="none" strike="noStrike" dirty="0">
              <a:solidFill>
                <a:srgbClr val="000000"/>
              </a:solidFill>
              <a:effectLst/>
              <a:latin typeface="Arial" panose="020B0604020202020204" pitchFamily="34" charset="0"/>
            </a:endParaRPr>
          </a:p>
          <a:p>
            <a:pPr algn="l" rtl="0" fontAlgn="base"/>
            <a:r>
              <a:rPr lang="en-US" sz="1800" b="0" i="0" u="none" strike="noStrike" dirty="0">
                <a:solidFill>
                  <a:srgbClr val="000000"/>
                </a:solidFill>
                <a:effectLst/>
                <a:latin typeface="Arial" panose="020B0604020202020204" pitchFamily="34" charset="0"/>
              </a:rPr>
              <a:t>Equalitarian societies believe you work together to make decisions. They believe the boss is really the leader who listens to their team. A more hierarchical organization, the boss makes decisions, often without consulting the team. They are the more autocratic cultures like we often see in the Middle East. </a:t>
            </a:r>
            <a:endParaRPr lang="en-US" sz="1200" b="0" i="0" dirty="0">
              <a:solidFill>
                <a:srgbClr val="282F7C"/>
              </a:solidFill>
              <a:effectLst/>
              <a:latin typeface="Arial" panose="020B0604020202020204" pitchFamily="34" charset="0"/>
            </a:endParaRPr>
          </a:p>
          <a:p>
            <a:pPr algn="l" rtl="0" fontAlgn="base"/>
            <a:endParaRPr lang="en-US" b="0" i="0" dirty="0">
              <a:solidFill>
                <a:srgbClr val="282F7C"/>
              </a:solidFill>
              <a:effectLst/>
              <a:latin typeface="Arial" panose="020B0604020202020204" pitchFamily="34" charset="0"/>
            </a:endParaRPr>
          </a:p>
          <a:p>
            <a:pPr algn="l" rtl="0" fontAlgn="base">
              <a:buFont typeface="Arial" panose="020B0604020202020204" pitchFamily="34" charset="0"/>
              <a:buNone/>
            </a:pPr>
            <a:r>
              <a:rPr lang="en-US" sz="1200" b="0" i="0" u="none" strike="noStrike" dirty="0">
                <a:solidFill>
                  <a:srgbClr val="282F7C"/>
                </a:solidFill>
                <a:effectLst/>
                <a:latin typeface="Arial" panose="020B0604020202020204" pitchFamily="34" charset="0"/>
              </a:rPr>
              <a:t>In a collectivist culture the GROUP is more important than the individual. An example of this is China. The USA is considered more Individualistic. </a:t>
            </a:r>
          </a:p>
          <a:p>
            <a:pPr algn="l" rtl="0" fontAlgn="base">
              <a:buFont typeface="Arial" panose="020B0604020202020204" pitchFamily="34" charset="0"/>
              <a:buNone/>
            </a:pPr>
            <a:r>
              <a:rPr lang="en-US" sz="1200" b="0" i="0" u="none" strike="noStrike" dirty="0">
                <a:solidFill>
                  <a:srgbClr val="282F7C"/>
                </a:solidFill>
                <a:effectLst/>
                <a:latin typeface="Arial" panose="020B0604020202020204" pitchFamily="34" charset="0"/>
              </a:rPr>
              <a:t>Some cultures are more comfortable with risk, others aren’t. In a culture that is uncomfortable with uncertainty, people want very clear directions. </a:t>
            </a:r>
            <a:endParaRPr lang="en-US" b="0" i="0" dirty="0">
              <a:solidFill>
                <a:srgbClr val="282F7C"/>
              </a:solidFill>
              <a:effectLst/>
              <a:latin typeface="Arial" panose="020B0604020202020204" pitchFamily="34" charset="0"/>
            </a:endParaRPr>
          </a:p>
          <a:p>
            <a:r>
              <a:rPr lang="en-US" dirty="0"/>
              <a:t>Feminist countries like Sweden invest way more in social supports whereas more masculine societies that feel everyone should look out for themselves.</a:t>
            </a:r>
          </a:p>
          <a:p>
            <a:r>
              <a:rPr lang="en-US" dirty="0"/>
              <a:t>In a short term oriented culture people think in the short term of when things will get done. They expect fast results. In a long term culture people are taught to think of the future. Think of China with their 5 year plans vs. the USA that tries to make immediate changes. </a:t>
            </a:r>
          </a:p>
          <a:p>
            <a:pPr algn="l" rtl="0" fontAlgn="base"/>
            <a:endParaRPr lang="en-US" b="0" i="0" dirty="0">
              <a:solidFill>
                <a:srgbClr val="282F7C"/>
              </a:solidFill>
              <a:effectLst/>
              <a:latin typeface="Arial" panose="020B0604020202020204" pitchFamily="34" charset="0"/>
            </a:endParaRPr>
          </a:p>
          <a:p>
            <a:pPr algn="l" rtl="0" fontAlgn="base">
              <a:buFont typeface="Arial" panose="020B0604020202020204" pitchFamily="34" charset="0"/>
              <a:buNone/>
            </a:pPr>
            <a:endParaRPr lang="en-US" sz="1200" b="0" i="0" u="none" strike="noStrike" dirty="0">
              <a:solidFill>
                <a:srgbClr val="282F7C"/>
              </a:solidFill>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9A92B01C-2353-E793-842D-36D0BA26023E}"/>
              </a:ext>
            </a:extLst>
          </p:cNvPr>
          <p:cNvSpPr>
            <a:spLocks noGrp="1"/>
          </p:cNvSpPr>
          <p:nvPr>
            <p:ph type="sldNum" sz="quarter" idx="5"/>
          </p:nvPr>
        </p:nvSpPr>
        <p:spPr/>
        <p:txBody>
          <a:bodyPr/>
          <a:lstStyle/>
          <a:p>
            <a:fld id="{A11D14AD-27F5-408D-A6E8-A9722644AC49}" type="slidenum">
              <a:rPr lang="en-US" smtClean="0"/>
              <a:t>21</a:t>
            </a:fld>
            <a:endParaRPr lang="en-US"/>
          </a:p>
        </p:txBody>
      </p:sp>
    </p:spTree>
    <p:extLst>
      <p:ext uri="{BB962C8B-B14F-4D97-AF65-F5344CB8AC3E}">
        <p14:creationId xmlns:p14="http://schemas.microsoft.com/office/powerpoint/2010/main" val="2060941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D0937-4C90-9A92-6A0B-6E189D757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E142F-D51F-70AB-70E1-FA30E56913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F734CB-3CC7-2EC2-0845-98D3D49DB618}"/>
              </a:ext>
            </a:extLst>
          </p:cNvPr>
          <p:cNvSpPr>
            <a:spLocks noGrp="1"/>
          </p:cNvSpPr>
          <p:nvPr>
            <p:ph type="body" idx="1"/>
          </p:nvPr>
        </p:nvSpPr>
        <p:spPr/>
        <p:txBody>
          <a:bodyPr/>
          <a:lstStyle/>
          <a:p>
            <a:endParaRPr lang="en-US" dirty="0"/>
          </a:p>
          <a:p>
            <a:endParaRPr lang="en-US" dirty="0"/>
          </a:p>
          <a:p>
            <a:pPr algn="l" rtl="0" fontAlgn="base"/>
            <a:r>
              <a:rPr lang="en-US" sz="1800" b="0" i="0" u="none" strike="noStrike" dirty="0">
                <a:solidFill>
                  <a:srgbClr val="000000"/>
                </a:solidFill>
                <a:effectLst/>
                <a:latin typeface="Arial" panose="020B0604020202020204" pitchFamily="34" charset="0"/>
              </a:rPr>
              <a:t>This model measures a country based on certain social preferences that surround power. We call these contexts. </a:t>
            </a:r>
          </a:p>
          <a:p>
            <a:pPr algn="l" rtl="0" fontAlgn="base"/>
            <a:endParaRPr lang="en-US" sz="1800" b="0" i="0" u="none" strike="noStrike" dirty="0">
              <a:solidFill>
                <a:srgbClr val="000000"/>
              </a:solidFill>
              <a:effectLst/>
              <a:latin typeface="Arial" panose="020B0604020202020204" pitchFamily="34" charset="0"/>
            </a:endParaRPr>
          </a:p>
          <a:p>
            <a:pPr algn="l" rtl="0" fontAlgn="base"/>
            <a:r>
              <a:rPr lang="en-US" sz="1800" b="0" i="0" u="none" strike="noStrike" dirty="0">
                <a:solidFill>
                  <a:srgbClr val="000000"/>
                </a:solidFill>
                <a:effectLst/>
                <a:latin typeface="Arial" panose="020B0604020202020204" pitchFamily="34" charset="0"/>
              </a:rPr>
              <a:t>Equalitarian societies believe you work together to make decisions. They believe the boss is really the leader who listens to their team. A more hierarchical organization, the boss makes decisions, often without consulting the team. They are the more autocratic cultures like we often see in the Middle East. </a:t>
            </a:r>
            <a:endParaRPr lang="en-US" sz="1200" b="0" i="0" dirty="0">
              <a:solidFill>
                <a:srgbClr val="282F7C"/>
              </a:solidFill>
              <a:effectLst/>
              <a:latin typeface="Arial" panose="020B0604020202020204" pitchFamily="34" charset="0"/>
            </a:endParaRPr>
          </a:p>
          <a:p>
            <a:pPr algn="l" rtl="0" fontAlgn="base"/>
            <a:endParaRPr lang="en-US" b="0" i="0" dirty="0">
              <a:solidFill>
                <a:srgbClr val="282F7C"/>
              </a:solidFill>
              <a:effectLst/>
              <a:latin typeface="Arial" panose="020B0604020202020204" pitchFamily="34" charset="0"/>
            </a:endParaRPr>
          </a:p>
          <a:p>
            <a:pPr algn="l" rtl="0" fontAlgn="base">
              <a:buFont typeface="Arial" panose="020B0604020202020204" pitchFamily="34" charset="0"/>
              <a:buNone/>
            </a:pPr>
            <a:r>
              <a:rPr lang="en-US" sz="1200" b="0" i="0" u="none" strike="noStrike" dirty="0">
                <a:solidFill>
                  <a:srgbClr val="282F7C"/>
                </a:solidFill>
                <a:effectLst/>
                <a:latin typeface="Arial" panose="020B0604020202020204" pitchFamily="34" charset="0"/>
              </a:rPr>
              <a:t>In a collectivist culture the GROUP is more important than the individual. An example of this is China. The USA is considered more Individualistic. </a:t>
            </a:r>
          </a:p>
          <a:p>
            <a:pPr algn="l" rtl="0" fontAlgn="base">
              <a:buFont typeface="Arial" panose="020B0604020202020204" pitchFamily="34" charset="0"/>
              <a:buNone/>
            </a:pPr>
            <a:r>
              <a:rPr lang="en-US" sz="1200" b="0" i="0" u="none" strike="noStrike" dirty="0">
                <a:solidFill>
                  <a:srgbClr val="282F7C"/>
                </a:solidFill>
                <a:effectLst/>
                <a:latin typeface="Arial" panose="020B0604020202020204" pitchFamily="34" charset="0"/>
              </a:rPr>
              <a:t>Some cultures are more comfortable with risk, others aren’t. In a culture that is uncomfortable with uncertainty, people want very clear directions. </a:t>
            </a:r>
            <a:endParaRPr lang="en-US" b="0" i="0" dirty="0">
              <a:solidFill>
                <a:srgbClr val="282F7C"/>
              </a:solidFill>
              <a:effectLst/>
              <a:latin typeface="Arial" panose="020B0604020202020204" pitchFamily="34" charset="0"/>
            </a:endParaRPr>
          </a:p>
          <a:p>
            <a:r>
              <a:rPr lang="en-US" dirty="0"/>
              <a:t>Feminist countries like Sweden invest way more in social supports whereas more masculine societies that feel everyone should look out for themselves.</a:t>
            </a:r>
          </a:p>
          <a:p>
            <a:r>
              <a:rPr lang="en-US" dirty="0"/>
              <a:t>In a short term oriented culture people think in the short term of when things will get done. They expect fast results. In a long term culture people are taught to think of the future. Think of China with their 5 year plans vs. the USA that tries to make immediate changes. </a:t>
            </a:r>
          </a:p>
          <a:p>
            <a:pPr algn="l" rtl="0" fontAlgn="base"/>
            <a:endParaRPr lang="en-US" b="0" i="0" dirty="0">
              <a:solidFill>
                <a:srgbClr val="282F7C"/>
              </a:solidFill>
              <a:effectLst/>
              <a:latin typeface="Arial" panose="020B0604020202020204" pitchFamily="34" charset="0"/>
            </a:endParaRPr>
          </a:p>
          <a:p>
            <a:pPr algn="l" rtl="0" fontAlgn="base">
              <a:buFont typeface="Arial" panose="020B0604020202020204" pitchFamily="34" charset="0"/>
              <a:buNone/>
            </a:pPr>
            <a:endParaRPr lang="en-US" sz="1200" b="0" i="0" u="none" strike="noStrike" dirty="0">
              <a:solidFill>
                <a:srgbClr val="282F7C"/>
              </a:solidFill>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9A92B01C-2353-E793-842D-36D0BA26023E}"/>
              </a:ext>
            </a:extLst>
          </p:cNvPr>
          <p:cNvSpPr>
            <a:spLocks noGrp="1"/>
          </p:cNvSpPr>
          <p:nvPr>
            <p:ph type="sldNum" sz="quarter" idx="5"/>
          </p:nvPr>
        </p:nvSpPr>
        <p:spPr/>
        <p:txBody>
          <a:bodyPr/>
          <a:lstStyle/>
          <a:p>
            <a:fld id="{A11D14AD-27F5-408D-A6E8-A9722644AC49}" type="slidenum">
              <a:rPr lang="en-US" smtClean="0"/>
              <a:t>22</a:t>
            </a:fld>
            <a:endParaRPr lang="en-US"/>
          </a:p>
        </p:txBody>
      </p:sp>
    </p:spTree>
    <p:extLst>
      <p:ext uri="{BB962C8B-B14F-4D97-AF65-F5344CB8AC3E}">
        <p14:creationId xmlns:p14="http://schemas.microsoft.com/office/powerpoint/2010/main" val="2854760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A1F56-55A6-A116-3B57-638F93825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A5586-0419-D1B3-9B96-97BC693BA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14D951-0E8A-DE5C-27AD-B659F95E43F7}"/>
              </a:ext>
            </a:extLst>
          </p:cNvPr>
          <p:cNvSpPr>
            <a:spLocks noGrp="1"/>
          </p:cNvSpPr>
          <p:nvPr>
            <p:ph type="body" idx="1"/>
          </p:nvPr>
        </p:nvSpPr>
        <p:spPr/>
        <p:txBody>
          <a:bodyPr/>
          <a:lstStyle/>
          <a:p>
            <a:r>
              <a:rPr lang="en-US" sz="1200" dirty="0">
                <a:solidFill>
                  <a:srgbClr val="1F1F1F"/>
                </a:solidFill>
                <a:latin typeface="Google Sans"/>
              </a:rPr>
              <a:t>Just remember: variety is the spice of life. Everyone brings different strengths to the table and we need to appreciate each other. We want our volunteers, not matter who they are to feel welcome.</a:t>
            </a:r>
          </a:p>
        </p:txBody>
      </p:sp>
      <p:sp>
        <p:nvSpPr>
          <p:cNvPr id="4" name="Slide Number Placeholder 3">
            <a:extLst>
              <a:ext uri="{FF2B5EF4-FFF2-40B4-BE49-F238E27FC236}">
                <a16:creationId xmlns:a16="http://schemas.microsoft.com/office/drawing/2014/main" id="{055AE757-8FF1-5EF7-7170-13B6BC9D4B1F}"/>
              </a:ext>
            </a:extLst>
          </p:cNvPr>
          <p:cNvSpPr>
            <a:spLocks noGrp="1"/>
          </p:cNvSpPr>
          <p:nvPr>
            <p:ph type="sldNum" sz="quarter" idx="5"/>
          </p:nvPr>
        </p:nvSpPr>
        <p:spPr/>
        <p:txBody>
          <a:bodyPr/>
          <a:lstStyle/>
          <a:p>
            <a:fld id="{A11D14AD-27F5-408D-A6E8-A9722644AC49}" type="slidenum">
              <a:rPr lang="en-US" smtClean="0"/>
              <a:t>23</a:t>
            </a:fld>
            <a:endParaRPr lang="en-US"/>
          </a:p>
        </p:txBody>
      </p:sp>
    </p:spTree>
    <p:extLst>
      <p:ext uri="{BB962C8B-B14F-4D97-AF65-F5344CB8AC3E}">
        <p14:creationId xmlns:p14="http://schemas.microsoft.com/office/powerpoint/2010/main" val="2419158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A1F56-55A6-A116-3B57-638F93825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A5586-0419-D1B3-9B96-97BC693BA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14D951-0E8A-DE5C-27AD-B659F95E43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5AE757-8FF1-5EF7-7170-13B6BC9D4B1F}"/>
              </a:ext>
            </a:extLst>
          </p:cNvPr>
          <p:cNvSpPr>
            <a:spLocks noGrp="1"/>
          </p:cNvSpPr>
          <p:nvPr>
            <p:ph type="sldNum" sz="quarter" idx="5"/>
          </p:nvPr>
        </p:nvSpPr>
        <p:spPr/>
        <p:txBody>
          <a:bodyPr/>
          <a:lstStyle/>
          <a:p>
            <a:fld id="{A11D14AD-27F5-408D-A6E8-A9722644AC49}" type="slidenum">
              <a:rPr lang="en-US" smtClean="0"/>
              <a:t>24</a:t>
            </a:fld>
            <a:endParaRPr lang="en-US"/>
          </a:p>
        </p:txBody>
      </p:sp>
    </p:spTree>
    <p:extLst>
      <p:ext uri="{BB962C8B-B14F-4D97-AF65-F5344CB8AC3E}">
        <p14:creationId xmlns:p14="http://schemas.microsoft.com/office/powerpoint/2010/main" val="1712941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B39FB-24F3-0237-68C0-ADEF95CAA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F5BA7-7502-BC36-EF16-306347662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B5BC7-6ABA-A69C-E3A7-B2C54E5D281E}"/>
              </a:ext>
            </a:extLst>
          </p:cNvPr>
          <p:cNvSpPr>
            <a:spLocks noGrp="1"/>
          </p:cNvSpPr>
          <p:nvPr>
            <p:ph type="body" idx="1"/>
          </p:nvPr>
        </p:nvSpPr>
        <p:spPr/>
        <p:txBody>
          <a:bodyPr/>
          <a:lstStyle/>
          <a:p>
            <a:r>
              <a:rPr lang="en-US" dirty="0"/>
              <a:t>[Lisa can you please drop these in chat as well]</a:t>
            </a:r>
          </a:p>
          <a:p>
            <a:endParaRPr lang="en-US" dirty="0"/>
          </a:p>
          <a:p>
            <a:r>
              <a:rPr lang="en-US" dirty="0"/>
              <a:t>Homepage: https://learn.volunteermatch.org/is-everyone-welcome</a:t>
            </a:r>
          </a:p>
          <a:p>
            <a:endParaRPr lang="en-US" dirty="0"/>
          </a:p>
          <a:p>
            <a:r>
              <a:rPr lang="en-US" dirty="0"/>
              <a:t>Framework: </a:t>
            </a:r>
            <a:r>
              <a:rPr lang="en-US" dirty="0">
                <a:hlinkClick r:id="rId3"/>
              </a:rPr>
              <a:t>https://app-na1.hubspotdocuments.com/documents/7138095/view/910359686?accessId=6729a3</a:t>
            </a:r>
            <a:endParaRPr lang="en-US" dirty="0"/>
          </a:p>
          <a:p>
            <a:endParaRPr lang="en-US" dirty="0"/>
          </a:p>
          <a:p>
            <a:r>
              <a:rPr lang="en-US" dirty="0"/>
              <a:t>Values-Based Questions: </a:t>
            </a:r>
            <a:r>
              <a:rPr lang="en-US" dirty="0">
                <a:hlinkClick r:id="rId4"/>
              </a:rPr>
              <a:t>https://app-na1.hubspotdocuments.com/documents/7138095/view/972916846?accessId=2ead9c</a:t>
            </a:r>
            <a:endParaRPr lang="en-US" dirty="0"/>
          </a:p>
          <a:p>
            <a:endParaRPr lang="en-US" dirty="0"/>
          </a:p>
          <a:p>
            <a:r>
              <a:rPr lang="en-US" dirty="0"/>
              <a:t>Identity Signs: H</a:t>
            </a:r>
            <a:r>
              <a:rPr lang="en-US" dirty="0">
                <a:hlinkClick r:id="rId5"/>
              </a:rPr>
              <a:t>ttps://solutions.volunteermatch.org/hubfs/Equity In Action Toolkit/Building Volunteer Relationships/Are You Ready for Equity_ Navigating biases in volunteer engagement.mp4?hsLang=</a:t>
            </a:r>
            <a:r>
              <a:rPr lang="en-US" dirty="0" err="1">
                <a:hlinkClick r:id="rId5"/>
              </a:rPr>
              <a:t>en</a:t>
            </a:r>
            <a:endParaRPr lang="en-US" dirty="0"/>
          </a:p>
        </p:txBody>
      </p:sp>
      <p:sp>
        <p:nvSpPr>
          <p:cNvPr id="4" name="Slide Number Placeholder 3">
            <a:extLst>
              <a:ext uri="{FF2B5EF4-FFF2-40B4-BE49-F238E27FC236}">
                <a16:creationId xmlns:a16="http://schemas.microsoft.com/office/drawing/2014/main" id="{9D4A0AD1-F8CC-5758-FF8F-DE12F86E3479}"/>
              </a:ext>
            </a:extLst>
          </p:cNvPr>
          <p:cNvSpPr>
            <a:spLocks noGrp="1"/>
          </p:cNvSpPr>
          <p:nvPr>
            <p:ph type="sldNum" sz="quarter" idx="5"/>
          </p:nvPr>
        </p:nvSpPr>
        <p:spPr/>
        <p:txBody>
          <a:bodyPr/>
          <a:lstStyle/>
          <a:p>
            <a:fld id="{A11D14AD-27F5-408D-A6E8-A9722644AC49}" type="slidenum">
              <a:rPr lang="en-US" smtClean="0"/>
              <a:t>25</a:t>
            </a:fld>
            <a:endParaRPr lang="en-US"/>
          </a:p>
        </p:txBody>
      </p:sp>
    </p:spTree>
    <p:extLst>
      <p:ext uri="{BB962C8B-B14F-4D97-AF65-F5344CB8AC3E}">
        <p14:creationId xmlns:p14="http://schemas.microsoft.com/office/powerpoint/2010/main" val="1950197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DANA </a:t>
            </a:r>
          </a:p>
          <a:p>
            <a:r>
              <a:rPr lang="en-US" dirty="0"/>
              <a:t>Thank you for your time. We hope you found this information helpful. Remember that the recording of our webinar will be available towards the end of the month, in case you’d like to hear through it again, or share it with someone you know.</a:t>
            </a:r>
          </a:p>
        </p:txBody>
      </p:sp>
      <p:sp>
        <p:nvSpPr>
          <p:cNvPr id="4" name="Slide Number Placeholder 3"/>
          <p:cNvSpPr>
            <a:spLocks noGrp="1"/>
          </p:cNvSpPr>
          <p:nvPr>
            <p:ph type="sldNum" sz="quarter" idx="5"/>
          </p:nvPr>
        </p:nvSpPr>
        <p:spPr/>
        <p:txBody>
          <a:bodyPr/>
          <a:lstStyle/>
          <a:p>
            <a:fld id="{A11D14AD-27F5-408D-A6E8-A9722644AC49}" type="slidenum">
              <a:rPr lang="en-US" smtClean="0"/>
              <a:t>26</a:t>
            </a:fld>
            <a:endParaRPr lang="en-US"/>
          </a:p>
        </p:txBody>
      </p:sp>
    </p:spTree>
    <p:extLst>
      <p:ext uri="{BB962C8B-B14F-4D97-AF65-F5344CB8AC3E}">
        <p14:creationId xmlns:p14="http://schemas.microsoft.com/office/powerpoint/2010/main" val="2950581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444444"/>
                </a:solidFill>
                <a:effectLst/>
                <a:latin typeface="DDG_ProximaNova"/>
              </a:rPr>
              <a:t>TODD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444444"/>
              </a:solidFill>
              <a:effectLst/>
              <a:latin typeface="DDG_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444444"/>
              </a:solidFill>
              <a:effectLst/>
              <a:latin typeface="DDG_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11D14AD-27F5-408D-A6E8-A9722644AC49}" type="slidenum">
              <a:rPr lang="en-US" smtClean="0"/>
              <a:t>3</a:t>
            </a:fld>
            <a:endParaRPr lang="en-US"/>
          </a:p>
        </p:txBody>
      </p:sp>
    </p:spTree>
    <p:extLst>
      <p:ext uri="{BB962C8B-B14F-4D97-AF65-F5344CB8AC3E}">
        <p14:creationId xmlns:p14="http://schemas.microsoft.com/office/powerpoint/2010/main" val="1965514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TODD: We have a few goals for today:</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(READ SLIDE)</a:t>
            </a:r>
          </a:p>
          <a:p>
            <a:endParaRPr lang="en-US" sz="1200" dirty="0">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11D14AD-27F5-408D-A6E8-A9722644AC49}" type="slidenum">
              <a:rPr lang="en-US" smtClean="0"/>
              <a:t>4</a:t>
            </a:fld>
            <a:endParaRPr lang="en-US"/>
          </a:p>
        </p:txBody>
      </p:sp>
    </p:spTree>
    <p:extLst>
      <p:ext uri="{BB962C8B-B14F-4D97-AF65-F5344CB8AC3E}">
        <p14:creationId xmlns:p14="http://schemas.microsoft.com/office/powerpoint/2010/main" val="3880636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70295-DDE7-A6A6-1922-15B7D64BF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CD3BD-6131-0D7A-2F13-E90C1B901F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D70AE-681C-21EB-3F49-D959AEFC73D2}"/>
              </a:ext>
            </a:extLst>
          </p:cNvPr>
          <p:cNvSpPr>
            <a:spLocks noGrp="1"/>
          </p:cNvSpPr>
          <p:nvPr>
            <p:ph type="body" idx="1"/>
          </p:nvPr>
        </p:nvSpPr>
        <p:spPr/>
        <p:txBody>
          <a:bodyPr/>
          <a:lstStyle/>
          <a:p>
            <a:pPr lvl="0" fontAlgn="auto">
              <a:spcAft>
                <a:spcPts val="0"/>
              </a:spcAft>
            </a:pPr>
            <a:r>
              <a:rPr lang="en-IN" b="0" dirty="0">
                <a:latin typeface="Arial"/>
                <a:ea typeface="Calibri" charset="0"/>
                <a:cs typeface="Arial"/>
              </a:rPr>
              <a:t>TODD (read slide), share a few examples.</a:t>
            </a:r>
          </a:p>
          <a:p>
            <a:pPr lvl="0" fontAlgn="auto">
              <a:spcAft>
                <a:spcPts val="0"/>
              </a:spcAft>
            </a:pPr>
            <a:endParaRPr lang="en-IN" b="0" dirty="0">
              <a:latin typeface="Arial"/>
              <a:ea typeface="Calibri" charset="0"/>
              <a:cs typeface="Arial"/>
            </a:endParaRPr>
          </a:p>
          <a:p>
            <a:r>
              <a:rPr lang="en-US" dirty="0"/>
              <a:t>[Todd can reiterate story from February webinar, about personal prejudices and resistance to change. Also reference the other stories and the webinar itself.]</a:t>
            </a:r>
          </a:p>
        </p:txBody>
      </p:sp>
      <p:sp>
        <p:nvSpPr>
          <p:cNvPr id="4" name="Slide Number Placeholder 3">
            <a:extLst>
              <a:ext uri="{FF2B5EF4-FFF2-40B4-BE49-F238E27FC236}">
                <a16:creationId xmlns:a16="http://schemas.microsoft.com/office/drawing/2014/main" id="{581103C4-85E7-1074-715F-3B4FBD9A2B98}"/>
              </a:ext>
            </a:extLst>
          </p:cNvPr>
          <p:cNvSpPr>
            <a:spLocks noGrp="1"/>
          </p:cNvSpPr>
          <p:nvPr>
            <p:ph type="sldNum" sz="quarter" idx="5"/>
          </p:nvPr>
        </p:nvSpPr>
        <p:spPr/>
        <p:txBody>
          <a:bodyPr/>
          <a:lstStyle/>
          <a:p>
            <a:fld id="{A11D14AD-27F5-408D-A6E8-A9722644AC49}" type="slidenum">
              <a:rPr lang="en-US" smtClean="0"/>
              <a:t>5</a:t>
            </a:fld>
            <a:endParaRPr lang="en-US"/>
          </a:p>
        </p:txBody>
      </p:sp>
    </p:spTree>
    <p:extLst>
      <p:ext uri="{BB962C8B-B14F-4D97-AF65-F5344CB8AC3E}">
        <p14:creationId xmlns:p14="http://schemas.microsoft.com/office/powerpoint/2010/main" val="412886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 launch Poll</a:t>
            </a:r>
          </a:p>
        </p:txBody>
      </p:sp>
      <p:sp>
        <p:nvSpPr>
          <p:cNvPr id="4" name="Slide Number Placeholder 3"/>
          <p:cNvSpPr>
            <a:spLocks noGrp="1"/>
          </p:cNvSpPr>
          <p:nvPr>
            <p:ph type="sldNum" sz="quarter" idx="5"/>
          </p:nvPr>
        </p:nvSpPr>
        <p:spPr/>
        <p:txBody>
          <a:bodyPr/>
          <a:lstStyle/>
          <a:p>
            <a:fld id="{A11D14AD-27F5-408D-A6E8-A9722644AC49}" type="slidenum">
              <a:rPr lang="en-US" smtClean="0"/>
              <a:t>6</a:t>
            </a:fld>
            <a:endParaRPr lang="en-US"/>
          </a:p>
        </p:txBody>
      </p:sp>
    </p:spTree>
    <p:extLst>
      <p:ext uri="{BB962C8B-B14F-4D97-AF65-F5344CB8AC3E}">
        <p14:creationId xmlns:p14="http://schemas.microsoft.com/office/powerpoint/2010/main" val="3286598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9025" y="522288"/>
            <a:ext cx="4646613" cy="2613025"/>
          </a:xfrm>
        </p:spPr>
      </p:sp>
      <p:sp>
        <p:nvSpPr>
          <p:cNvPr id="3" name="Notes Placeholder 2"/>
          <p:cNvSpPr>
            <a:spLocks noGrp="1"/>
          </p:cNvSpPr>
          <p:nvPr>
            <p:ph type="body" idx="1"/>
          </p:nvPr>
        </p:nvSpPr>
        <p:spPr/>
        <p:txBody>
          <a:bodyPr/>
          <a:lstStyle/>
          <a:p>
            <a:r>
              <a:rPr lang="en-US" b="0" dirty="0"/>
              <a:t>TODD:</a:t>
            </a:r>
          </a:p>
          <a:p>
            <a:endParaRPr lang="en-US" b="0" dirty="0"/>
          </a:p>
          <a:p>
            <a:r>
              <a:rPr lang="en-US" dirty="0"/>
              <a:t>Our target audience today is Everyone. A working knowledge is helpful to incorporate the ideas to action for welcoming a wide variety of volunteers into your organization. </a:t>
            </a:r>
          </a:p>
          <a:p>
            <a:endParaRPr lang="en-US" dirty="0">
              <a:highlight>
                <a:srgbClr val="FFFF00"/>
              </a:highlight>
            </a:endParaRPr>
          </a:p>
          <a:p>
            <a:br>
              <a:rPr lang="en-US" sz="1400" b="1" dirty="0">
                <a:highlight>
                  <a:srgbClr val="FFFF00"/>
                </a:highlight>
              </a:rPr>
            </a:br>
            <a:endParaRPr lang="en-US" b="0" dirty="0"/>
          </a:p>
        </p:txBody>
      </p:sp>
      <p:sp>
        <p:nvSpPr>
          <p:cNvPr id="4" name="Slide Number Placeholder 3"/>
          <p:cNvSpPr>
            <a:spLocks noGrp="1"/>
          </p:cNvSpPr>
          <p:nvPr>
            <p:ph type="sldNum" sz="quarter" idx="5"/>
          </p:nvPr>
        </p:nvSpPr>
        <p:spPr/>
        <p:txBody>
          <a:bodyPr/>
          <a:lstStyle/>
          <a:p>
            <a:fld id="{A11D14AD-27F5-408D-A6E8-A9722644AC49}" type="slidenum">
              <a:rPr lang="en-US" smtClean="0"/>
              <a:t>7</a:t>
            </a:fld>
            <a:endParaRPr lang="en-US"/>
          </a:p>
        </p:txBody>
      </p:sp>
    </p:spTree>
    <p:extLst>
      <p:ext uri="{BB962C8B-B14F-4D97-AF65-F5344CB8AC3E}">
        <p14:creationId xmlns:p14="http://schemas.microsoft.com/office/powerpoint/2010/main" val="288332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87DA1-AC94-81E4-5B48-EFAEBDB14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BF2BC2-8A73-94F9-B82C-C696F668B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812E71-C1C1-0291-42EC-1B7C8B6918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F41917-4338-3FF1-1B26-2667F5BAF81C}"/>
              </a:ext>
            </a:extLst>
          </p:cNvPr>
          <p:cNvSpPr>
            <a:spLocks noGrp="1"/>
          </p:cNvSpPr>
          <p:nvPr>
            <p:ph type="sldNum" sz="quarter" idx="5"/>
          </p:nvPr>
        </p:nvSpPr>
        <p:spPr/>
        <p:txBody>
          <a:bodyPr/>
          <a:lstStyle/>
          <a:p>
            <a:fld id="{A11D14AD-27F5-408D-A6E8-A9722644AC49}" type="slidenum">
              <a:rPr lang="en-US" smtClean="0"/>
              <a:t>8</a:t>
            </a:fld>
            <a:endParaRPr lang="en-US"/>
          </a:p>
        </p:txBody>
      </p:sp>
    </p:spTree>
    <p:extLst>
      <p:ext uri="{BB962C8B-B14F-4D97-AF65-F5344CB8AC3E}">
        <p14:creationId xmlns:p14="http://schemas.microsoft.com/office/powerpoint/2010/main" val="3415653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87DA1-AC94-81E4-5B48-EFAEBDB14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BF2BC2-8A73-94F9-B82C-C696F668B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812E71-C1C1-0291-42EC-1B7C8B6918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F41917-4338-3FF1-1B26-2667F5BAF81C}"/>
              </a:ext>
            </a:extLst>
          </p:cNvPr>
          <p:cNvSpPr>
            <a:spLocks noGrp="1"/>
          </p:cNvSpPr>
          <p:nvPr>
            <p:ph type="sldNum" sz="quarter" idx="5"/>
          </p:nvPr>
        </p:nvSpPr>
        <p:spPr/>
        <p:txBody>
          <a:bodyPr/>
          <a:lstStyle/>
          <a:p>
            <a:fld id="{A11D14AD-27F5-408D-A6E8-A9722644AC49}" type="slidenum">
              <a:rPr lang="en-US" smtClean="0"/>
              <a:t>9</a:t>
            </a:fld>
            <a:endParaRPr lang="en-US"/>
          </a:p>
        </p:txBody>
      </p:sp>
    </p:spTree>
    <p:extLst>
      <p:ext uri="{BB962C8B-B14F-4D97-AF65-F5344CB8AC3E}">
        <p14:creationId xmlns:p14="http://schemas.microsoft.com/office/powerpoint/2010/main" val="134187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2FFFB0-C0DE-4B77-ABEF-0ED1D76A9822}"/>
              </a:ext>
            </a:extLst>
          </p:cNvPr>
          <p:cNvSpPr/>
          <p:nvPr userDrawn="1"/>
        </p:nvSpPr>
        <p:spPr>
          <a:xfrm>
            <a:off x="11044844" y="484094"/>
            <a:ext cx="1146629" cy="5154706"/>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D60033C-56A3-4C9B-84A8-33D1E7804C5F}"/>
              </a:ext>
            </a:extLst>
          </p:cNvPr>
          <p:cNvSpPr/>
          <p:nvPr userDrawn="1"/>
        </p:nvSpPr>
        <p:spPr>
          <a:xfrm>
            <a:off x="9423863" y="484094"/>
            <a:ext cx="1545678" cy="5154706"/>
          </a:xfrm>
          <a:prstGeom prst="rect">
            <a:avLst/>
          </a:prstGeom>
          <a:solidFill>
            <a:srgbClr val="001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FEF9EE-BB9C-4174-AED6-913DA38EFA66}"/>
              </a:ext>
            </a:extLst>
          </p:cNvPr>
          <p:cNvSpPr/>
          <p:nvPr userDrawn="1"/>
        </p:nvSpPr>
        <p:spPr>
          <a:xfrm>
            <a:off x="7802881" y="484094"/>
            <a:ext cx="1545678" cy="5154706"/>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578BEF7-9730-4B53-8377-57B93254B3C7}"/>
              </a:ext>
            </a:extLst>
          </p:cNvPr>
          <p:cNvSpPr/>
          <p:nvPr userDrawn="1"/>
        </p:nvSpPr>
        <p:spPr>
          <a:xfrm>
            <a:off x="0" y="484094"/>
            <a:ext cx="7727576" cy="5154706"/>
          </a:xfrm>
          <a:prstGeom prst="rect">
            <a:avLst/>
          </a:prstGeom>
          <a:solidFill>
            <a:srgbClr val="074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792F08-F318-4E8A-A54B-CBA75F25802C}"/>
              </a:ext>
            </a:extLst>
          </p:cNvPr>
          <p:cNvSpPr txBox="1"/>
          <p:nvPr userDrawn="1"/>
        </p:nvSpPr>
        <p:spPr>
          <a:xfrm>
            <a:off x="210590" y="6367262"/>
            <a:ext cx="3690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VSys One – Volunteer Management Solutions</a:t>
            </a:r>
          </a:p>
        </p:txBody>
      </p:sp>
      <p:sp>
        <p:nvSpPr>
          <p:cNvPr id="6" name="Title 5">
            <a:extLst>
              <a:ext uri="{FF2B5EF4-FFF2-40B4-BE49-F238E27FC236}">
                <a16:creationId xmlns:a16="http://schemas.microsoft.com/office/drawing/2014/main" id="{901039A3-FAC6-43AF-A38D-488DD9EF8F9B}"/>
              </a:ext>
            </a:extLst>
          </p:cNvPr>
          <p:cNvSpPr>
            <a:spLocks noGrp="1"/>
          </p:cNvSpPr>
          <p:nvPr>
            <p:ph type="title"/>
          </p:nvPr>
        </p:nvSpPr>
        <p:spPr>
          <a:xfrm>
            <a:off x="375633" y="1947885"/>
            <a:ext cx="7199543" cy="2227123"/>
          </a:xfrm>
        </p:spPr>
        <p:txBody>
          <a:bodyPr>
            <a:normAutofit/>
          </a:bodyPr>
          <a:lstStyle>
            <a:lvl1pPr>
              <a:defRPr sz="4800" b="1">
                <a:solidFill>
                  <a:schemeClr val="bg1"/>
                </a:solidFill>
                <a:latin typeface="+mj-lt"/>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87E00ACB-3B57-413D-AF6F-178A512C1025}"/>
              </a:ext>
            </a:extLst>
          </p:cNvPr>
          <p:cNvSpPr/>
          <p:nvPr userDrawn="1"/>
        </p:nvSpPr>
        <p:spPr>
          <a:xfrm>
            <a:off x="-527" y="5710518"/>
            <a:ext cx="12192000" cy="1190784"/>
          </a:xfrm>
          <a:prstGeom prst="rect">
            <a:avLst/>
          </a:prstGeom>
          <a:solidFill>
            <a:srgbClr val="001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3" name="Picture 2" descr="Vsysdude">
            <a:extLst>
              <a:ext uri="{FF2B5EF4-FFF2-40B4-BE49-F238E27FC236}">
                <a16:creationId xmlns:a16="http://schemas.microsoft.com/office/drawing/2014/main" id="{9CAAA70C-E3D1-47B8-858B-A034BF89D6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95273" y="5710518"/>
            <a:ext cx="1045769" cy="104576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307C831-1ADE-4E3D-9572-D11EE76881BD}"/>
              </a:ext>
            </a:extLst>
          </p:cNvPr>
          <p:cNvSpPr txBox="1"/>
          <p:nvPr userDrawn="1"/>
        </p:nvSpPr>
        <p:spPr>
          <a:xfrm>
            <a:off x="284554" y="5890411"/>
            <a:ext cx="36908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VSys One – Volunteer Management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 Bespoke Software, Inc.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www.vsysone.com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(800) 517-3943</a:t>
            </a:r>
          </a:p>
        </p:txBody>
      </p:sp>
      <p:sp>
        <p:nvSpPr>
          <p:cNvPr id="11" name="Rectangle 10">
            <a:extLst>
              <a:ext uri="{FF2B5EF4-FFF2-40B4-BE49-F238E27FC236}">
                <a16:creationId xmlns:a16="http://schemas.microsoft.com/office/drawing/2014/main" id="{7D67F133-8B4C-49E5-B531-2B5CC375CE2F}"/>
              </a:ext>
            </a:extLst>
          </p:cNvPr>
          <p:cNvSpPr/>
          <p:nvPr userDrawn="1"/>
        </p:nvSpPr>
        <p:spPr>
          <a:xfrm>
            <a:off x="0" y="0"/>
            <a:ext cx="12192000" cy="406947"/>
          </a:xfrm>
          <a:prstGeom prst="rect">
            <a:avLst/>
          </a:prstGeom>
          <a:solidFill>
            <a:srgbClr val="001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Tree>
    <p:extLst>
      <p:ext uri="{BB962C8B-B14F-4D97-AF65-F5344CB8AC3E}">
        <p14:creationId xmlns:p14="http://schemas.microsoft.com/office/powerpoint/2010/main" val="2539536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2FFFB0-C0DE-4B77-ABEF-0ED1D76A9822}"/>
              </a:ext>
            </a:extLst>
          </p:cNvPr>
          <p:cNvSpPr/>
          <p:nvPr userDrawn="1"/>
        </p:nvSpPr>
        <p:spPr>
          <a:xfrm>
            <a:off x="11044844" y="3325906"/>
            <a:ext cx="1146629" cy="448235"/>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D60033C-56A3-4C9B-84A8-33D1E7804C5F}"/>
              </a:ext>
            </a:extLst>
          </p:cNvPr>
          <p:cNvSpPr/>
          <p:nvPr userDrawn="1"/>
        </p:nvSpPr>
        <p:spPr>
          <a:xfrm>
            <a:off x="9423863" y="3325906"/>
            <a:ext cx="1545678" cy="448235"/>
          </a:xfrm>
          <a:prstGeom prst="rect">
            <a:avLst/>
          </a:prstGeom>
          <a:solidFill>
            <a:srgbClr val="001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FEF9EE-BB9C-4174-AED6-913DA38EFA66}"/>
              </a:ext>
            </a:extLst>
          </p:cNvPr>
          <p:cNvSpPr/>
          <p:nvPr userDrawn="1"/>
        </p:nvSpPr>
        <p:spPr>
          <a:xfrm>
            <a:off x="7802881" y="3325906"/>
            <a:ext cx="1545678" cy="448235"/>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578BEF7-9730-4B53-8377-57B93254B3C7}"/>
              </a:ext>
            </a:extLst>
          </p:cNvPr>
          <p:cNvSpPr/>
          <p:nvPr userDrawn="1"/>
        </p:nvSpPr>
        <p:spPr>
          <a:xfrm>
            <a:off x="0" y="3325906"/>
            <a:ext cx="7727576" cy="448235"/>
          </a:xfrm>
          <a:prstGeom prst="rect">
            <a:avLst/>
          </a:prstGeom>
          <a:solidFill>
            <a:srgbClr val="074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01039A3-FAC6-43AF-A38D-488DD9EF8F9B}"/>
              </a:ext>
            </a:extLst>
          </p:cNvPr>
          <p:cNvSpPr>
            <a:spLocks noGrp="1"/>
          </p:cNvSpPr>
          <p:nvPr>
            <p:ph type="title"/>
          </p:nvPr>
        </p:nvSpPr>
        <p:spPr>
          <a:xfrm>
            <a:off x="301668" y="2518167"/>
            <a:ext cx="11666214" cy="706582"/>
          </a:xfrm>
        </p:spPr>
        <p:txBody>
          <a:bodyPr>
            <a:normAutofit/>
          </a:bodyPr>
          <a:lstStyle>
            <a:lvl1pPr>
              <a:defRPr sz="3600" b="1">
                <a:solidFill>
                  <a:schemeClr val="tx1"/>
                </a:solidFill>
                <a:latin typeface="+mj-lt"/>
              </a:defRPr>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C7F41776-4A3A-4F22-9D41-4178B76E27BD}"/>
              </a:ext>
            </a:extLst>
          </p:cNvPr>
          <p:cNvSpPr/>
          <p:nvPr userDrawn="1"/>
        </p:nvSpPr>
        <p:spPr>
          <a:xfrm>
            <a:off x="0" y="6151418"/>
            <a:ext cx="12192000" cy="706582"/>
          </a:xfrm>
          <a:prstGeom prst="rect">
            <a:avLst/>
          </a:prstGeom>
          <a:solidFill>
            <a:srgbClr val="001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2" name="Slide Number Placeholder 4">
            <a:extLst>
              <a:ext uri="{FF2B5EF4-FFF2-40B4-BE49-F238E27FC236}">
                <a16:creationId xmlns:a16="http://schemas.microsoft.com/office/drawing/2014/main" id="{2618E0C2-1B93-4A80-96D6-9091EC3D8901}"/>
              </a:ext>
            </a:extLst>
          </p:cNvPr>
          <p:cNvSpPr>
            <a:spLocks noGrp="1"/>
          </p:cNvSpPr>
          <p:nvPr>
            <p:ph type="sldNum" sz="quarter" idx="12"/>
          </p:nvPr>
        </p:nvSpPr>
        <p:spPr>
          <a:xfrm>
            <a:off x="9678785" y="6365156"/>
            <a:ext cx="1548124" cy="279105"/>
          </a:xfrm>
        </p:spPr>
        <p:txBody>
          <a:bodyPr/>
          <a:lstStyle>
            <a:lvl1pPr algn="r">
              <a:defRPr b="1">
                <a:solidFill>
                  <a:schemeClr val="bg1"/>
                </a:solidFill>
              </a:defRPr>
            </a:lvl1pPr>
          </a:lstStyle>
          <a:p>
            <a:fld id="{0D88F6F9-7AA3-43E3-B62A-9055FA813FDE}" type="slidenum">
              <a:rPr lang="en-US" smtClean="0"/>
              <a:pPr/>
              <a:t>‹#›</a:t>
            </a:fld>
            <a:endParaRPr lang="en-US" dirty="0"/>
          </a:p>
        </p:txBody>
      </p:sp>
      <p:sp>
        <p:nvSpPr>
          <p:cNvPr id="14" name="TextBox 13">
            <a:extLst>
              <a:ext uri="{FF2B5EF4-FFF2-40B4-BE49-F238E27FC236}">
                <a16:creationId xmlns:a16="http://schemas.microsoft.com/office/drawing/2014/main" id="{8987B715-C832-4892-8571-56BEA727E490}"/>
              </a:ext>
            </a:extLst>
          </p:cNvPr>
          <p:cNvSpPr txBox="1"/>
          <p:nvPr userDrawn="1"/>
        </p:nvSpPr>
        <p:spPr>
          <a:xfrm>
            <a:off x="210590" y="6367262"/>
            <a:ext cx="3690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VSys One – Volunteer Management Solutions</a:t>
            </a:r>
          </a:p>
        </p:txBody>
      </p:sp>
      <p:pic>
        <p:nvPicPr>
          <p:cNvPr id="15" name="Picture 2" descr="Vsysdude">
            <a:extLst>
              <a:ext uri="{FF2B5EF4-FFF2-40B4-BE49-F238E27FC236}">
                <a16:creationId xmlns:a16="http://schemas.microsoft.com/office/drawing/2014/main" id="{92823F42-3C5D-415B-9FD1-0B973F4127D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06200" y="6206086"/>
            <a:ext cx="609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32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E00ACB-3B57-413D-AF6F-178A512C1025}"/>
              </a:ext>
            </a:extLst>
          </p:cNvPr>
          <p:cNvSpPr/>
          <p:nvPr userDrawn="1"/>
        </p:nvSpPr>
        <p:spPr>
          <a:xfrm>
            <a:off x="0" y="6151418"/>
            <a:ext cx="12192000" cy="706582"/>
          </a:xfrm>
          <a:prstGeom prst="rect">
            <a:avLst/>
          </a:prstGeom>
          <a:solidFill>
            <a:srgbClr val="001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4" name="Content Placeholder 3">
            <a:extLst>
              <a:ext uri="{FF2B5EF4-FFF2-40B4-BE49-F238E27FC236}">
                <a16:creationId xmlns:a16="http://schemas.microsoft.com/office/drawing/2014/main" id="{F4D8B0A0-A5CA-47D2-AA58-6115C445EDC0}"/>
              </a:ext>
            </a:extLst>
          </p:cNvPr>
          <p:cNvSpPr>
            <a:spLocks noGrp="1"/>
          </p:cNvSpPr>
          <p:nvPr>
            <p:ph sz="quarter" idx="13"/>
          </p:nvPr>
        </p:nvSpPr>
        <p:spPr>
          <a:xfrm>
            <a:off x="304800" y="1230713"/>
            <a:ext cx="11618259" cy="4630691"/>
          </a:xfrm>
        </p:spPr>
        <p:txBody>
          <a:bodyPr>
            <a:noAutofit/>
          </a:bodyPr>
          <a:lstStyle>
            <a:lvl1pPr marL="0" indent="0">
              <a:buNone/>
              <a:defRPr sz="2000"/>
            </a:lvl1pPr>
            <a:lvl2pPr marL="457200" indent="0">
              <a:buNone/>
              <a:defRPr/>
            </a:lvl2pPr>
          </a:lstStyle>
          <a:p>
            <a:pPr lvl="0"/>
            <a:r>
              <a:rPr lang="en-US"/>
              <a:t>Click to edit Master text styles</a:t>
            </a:r>
          </a:p>
        </p:txBody>
      </p:sp>
      <p:sp>
        <p:nvSpPr>
          <p:cNvPr id="9" name="Slide Number Placeholder 4">
            <a:extLst>
              <a:ext uri="{FF2B5EF4-FFF2-40B4-BE49-F238E27FC236}">
                <a16:creationId xmlns:a16="http://schemas.microsoft.com/office/drawing/2014/main" id="{D58F73ED-BA52-4403-87A6-3FF941547747}"/>
              </a:ext>
            </a:extLst>
          </p:cNvPr>
          <p:cNvSpPr>
            <a:spLocks noGrp="1"/>
          </p:cNvSpPr>
          <p:nvPr>
            <p:ph type="sldNum" sz="quarter" idx="12"/>
          </p:nvPr>
        </p:nvSpPr>
        <p:spPr>
          <a:xfrm>
            <a:off x="9678785" y="6365156"/>
            <a:ext cx="1548124" cy="279105"/>
          </a:xfrm>
        </p:spPr>
        <p:txBody>
          <a:bodyPr/>
          <a:lstStyle>
            <a:lvl1pPr algn="r">
              <a:defRPr b="1">
                <a:solidFill>
                  <a:schemeClr val="bg1"/>
                </a:solidFill>
              </a:defRPr>
            </a:lvl1pPr>
          </a:lstStyle>
          <a:p>
            <a:fld id="{0D88F6F9-7AA3-43E3-B62A-9055FA813FDE}" type="slidenum">
              <a:rPr lang="en-US" smtClean="0"/>
              <a:pPr/>
              <a:t>‹#›</a:t>
            </a:fld>
            <a:endParaRPr lang="en-US" dirty="0"/>
          </a:p>
        </p:txBody>
      </p:sp>
      <p:sp>
        <p:nvSpPr>
          <p:cNvPr id="3" name="TextBox 2">
            <a:extLst>
              <a:ext uri="{FF2B5EF4-FFF2-40B4-BE49-F238E27FC236}">
                <a16:creationId xmlns:a16="http://schemas.microsoft.com/office/drawing/2014/main" id="{AC792F08-F318-4E8A-A54B-CBA75F25802C}"/>
              </a:ext>
            </a:extLst>
          </p:cNvPr>
          <p:cNvSpPr txBox="1"/>
          <p:nvPr userDrawn="1"/>
        </p:nvSpPr>
        <p:spPr>
          <a:xfrm>
            <a:off x="210590" y="6367262"/>
            <a:ext cx="3690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VSys One – Volunteer Management Solutions</a:t>
            </a:r>
          </a:p>
        </p:txBody>
      </p:sp>
      <p:pic>
        <p:nvPicPr>
          <p:cNvPr id="13" name="Picture 2" descr="Vsysdude">
            <a:extLst>
              <a:ext uri="{FF2B5EF4-FFF2-40B4-BE49-F238E27FC236}">
                <a16:creationId xmlns:a16="http://schemas.microsoft.com/office/drawing/2014/main" id="{9CAAA70C-E3D1-47B8-858B-A034BF89D6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06200" y="6206086"/>
            <a:ext cx="609600" cy="6096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35ABE1A-3BCD-44E0-B678-3308A12FD591}"/>
              </a:ext>
            </a:extLst>
          </p:cNvPr>
          <p:cNvGrpSpPr/>
          <p:nvPr userDrawn="1"/>
        </p:nvGrpSpPr>
        <p:grpSpPr>
          <a:xfrm>
            <a:off x="0" y="996593"/>
            <a:ext cx="12192000" cy="0"/>
            <a:chOff x="0" y="756459"/>
            <a:chExt cx="12192000" cy="0"/>
          </a:xfrm>
        </p:grpSpPr>
        <p:cxnSp>
          <p:nvCxnSpPr>
            <p:cNvPr id="15" name="Straight Connector 14">
              <a:extLst>
                <a:ext uri="{FF2B5EF4-FFF2-40B4-BE49-F238E27FC236}">
                  <a16:creationId xmlns:a16="http://schemas.microsoft.com/office/drawing/2014/main" id="{D60F44E8-EC91-49C4-B90C-23FE76244E7A}"/>
                </a:ext>
              </a:extLst>
            </p:cNvPr>
            <p:cNvCxnSpPr>
              <a:cxnSpLocks/>
            </p:cNvCxnSpPr>
            <p:nvPr userDrawn="1"/>
          </p:nvCxnSpPr>
          <p:spPr>
            <a:xfrm>
              <a:off x="0" y="756459"/>
              <a:ext cx="12192000"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229024C-0CC8-4C8D-BB91-FD4A227AC00B}"/>
                </a:ext>
              </a:extLst>
            </p:cNvPr>
            <p:cNvCxnSpPr>
              <a:cxnSpLocks/>
            </p:cNvCxnSpPr>
            <p:nvPr userDrawn="1"/>
          </p:nvCxnSpPr>
          <p:spPr>
            <a:xfrm>
              <a:off x="0" y="756459"/>
              <a:ext cx="11019905" cy="0"/>
            </a:xfrm>
            <a:prstGeom prst="line">
              <a:avLst/>
            </a:prstGeom>
            <a:ln w="57150">
              <a:solidFill>
                <a:srgbClr val="07213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833969-AB37-4241-A33D-6E1978C58503}"/>
                </a:ext>
              </a:extLst>
            </p:cNvPr>
            <p:cNvCxnSpPr>
              <a:cxnSpLocks/>
            </p:cNvCxnSpPr>
            <p:nvPr userDrawn="1"/>
          </p:nvCxnSpPr>
          <p:spPr>
            <a:xfrm>
              <a:off x="0" y="756459"/>
              <a:ext cx="9423862" cy="0"/>
            </a:xfrm>
            <a:prstGeom prst="line">
              <a:avLst/>
            </a:prstGeom>
            <a:ln w="57150">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76845C-63E4-4B3E-8887-C47249F836CF}"/>
                </a:ext>
              </a:extLst>
            </p:cNvPr>
            <p:cNvCxnSpPr>
              <a:cxnSpLocks/>
            </p:cNvCxnSpPr>
            <p:nvPr userDrawn="1"/>
          </p:nvCxnSpPr>
          <p:spPr>
            <a:xfrm>
              <a:off x="0" y="756459"/>
              <a:ext cx="7802880" cy="0"/>
            </a:xfrm>
            <a:prstGeom prst="line">
              <a:avLst/>
            </a:prstGeom>
            <a:ln w="57150">
              <a:solidFill>
                <a:srgbClr val="074E8F"/>
              </a:solidFill>
            </a:ln>
          </p:spPr>
          <p:style>
            <a:lnRef idx="1">
              <a:schemeClr val="accent1"/>
            </a:lnRef>
            <a:fillRef idx="0">
              <a:schemeClr val="accent1"/>
            </a:fillRef>
            <a:effectRef idx="0">
              <a:schemeClr val="accent1"/>
            </a:effectRef>
            <a:fontRef idx="minor">
              <a:schemeClr val="tx1"/>
            </a:fontRef>
          </p:style>
        </p:cxnSp>
      </p:grpSp>
      <p:sp>
        <p:nvSpPr>
          <p:cNvPr id="8" name="Title 7">
            <a:extLst>
              <a:ext uri="{FF2B5EF4-FFF2-40B4-BE49-F238E27FC236}">
                <a16:creationId xmlns:a16="http://schemas.microsoft.com/office/drawing/2014/main" id="{944D435D-F630-4327-A038-34D7C7EBD34E}"/>
              </a:ext>
            </a:extLst>
          </p:cNvPr>
          <p:cNvSpPr>
            <a:spLocks noGrp="1"/>
          </p:cNvSpPr>
          <p:nvPr>
            <p:ph type="title"/>
          </p:nvPr>
        </p:nvSpPr>
        <p:spPr>
          <a:xfrm>
            <a:off x="304800" y="277917"/>
            <a:ext cx="10515600" cy="582695"/>
          </a:xfrm>
        </p:spPr>
        <p:txBody>
          <a:bodyPr/>
          <a:lstStyle/>
          <a:p>
            <a:r>
              <a:rPr lang="en-US"/>
              <a:t>Click to edit Master title style</a:t>
            </a:r>
          </a:p>
        </p:txBody>
      </p:sp>
    </p:spTree>
    <p:extLst>
      <p:ext uri="{BB962C8B-B14F-4D97-AF65-F5344CB8AC3E}">
        <p14:creationId xmlns:p14="http://schemas.microsoft.com/office/powerpoint/2010/main" val="291358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71FC-9B23-4FAA-8788-A814954A4F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4922C7-9802-49BE-82FB-9DE4C4A3105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49E30C6-F2C7-43E5-943D-CD73AA90DE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98E13-4B42-4A04-90A6-6F5A3F097148}"/>
              </a:ext>
            </a:extLst>
          </p:cNvPr>
          <p:cNvSpPr>
            <a:spLocks noGrp="1"/>
          </p:cNvSpPr>
          <p:nvPr>
            <p:ph type="sldNum" sz="quarter" idx="12"/>
          </p:nvPr>
        </p:nvSpPr>
        <p:spPr/>
        <p:txBody>
          <a:bodyPr/>
          <a:lstStyle/>
          <a:p>
            <a:fld id="{3BF14411-7CDE-47F2-81FB-05BB0CABFAD8}" type="slidenum">
              <a:rPr lang="en-US" smtClean="0"/>
              <a:t>‹#›</a:t>
            </a:fld>
            <a:endParaRPr lang="en-US"/>
          </a:p>
        </p:txBody>
      </p:sp>
    </p:spTree>
    <p:extLst>
      <p:ext uri="{BB962C8B-B14F-4D97-AF65-F5344CB8AC3E}">
        <p14:creationId xmlns:p14="http://schemas.microsoft.com/office/powerpoint/2010/main" val="26517231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AFED53-9A29-4AB6-A4FA-4B3D2E5EB7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E54E79-F2A6-4AFA-9365-E9269B841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25DA4-4DFA-4E18-A16A-FF70FBA4E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0BAE8D5-EA13-45D1-A76F-7D75610C47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C49EC8-6FD6-4859-9388-9D6C13F72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14411-7CDE-47F2-81FB-05BB0CABFAD8}" type="slidenum">
              <a:rPr lang="en-US" smtClean="0"/>
              <a:t>‹#›</a:t>
            </a:fld>
            <a:endParaRPr lang="en-US"/>
          </a:p>
        </p:txBody>
      </p:sp>
    </p:spTree>
    <p:extLst>
      <p:ext uri="{BB962C8B-B14F-4D97-AF65-F5344CB8AC3E}">
        <p14:creationId xmlns:p14="http://schemas.microsoft.com/office/powerpoint/2010/main" val="178440754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5" r:id="rId3"/>
    <p:sldLayoutId id="214748365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earn.volunteermatch.org/is-everyone-welcome"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danalitwinconsulting.co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learn.volunteermatch.org/is-everyone-welcome"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4.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hyperlink" Target="https://learn.volunteermatch.org/is-everyone-welcome" TargetMode="External"/><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s://solutions.volunteermatch.org/hubfs/Equity%20In%20Action%20Toolkit/Building%20Volunteer%20Relationships/Are%20You%20Ready%20for%20Equity_%20Navigating%20biases%20in%20volunteer%20engagement.mp4?hsLang=en" TargetMode="External"/><Relationship Id="rId5" Type="http://schemas.openxmlformats.org/officeDocument/2006/relationships/hyperlink" Target="https://app-na1.hubspotdocuments.com/documents/7138095/view/972916846?accessId=2ead9c" TargetMode="External"/><Relationship Id="rId4" Type="http://schemas.openxmlformats.org/officeDocument/2006/relationships/hyperlink" Target="https://app-na1.hubspotdocuments.com/documents/7138095/view/910359686?accessId=6729a3"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learn.volunteermatch.org/is-everyone-welcome"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learn.volunteermatch.org/is-everyone-welcome"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460E1C-DF56-4963-845E-DF312576871A}"/>
              </a:ext>
            </a:extLst>
          </p:cNvPr>
          <p:cNvSpPr>
            <a:spLocks noGrp="1"/>
          </p:cNvSpPr>
          <p:nvPr>
            <p:ph type="title"/>
          </p:nvPr>
        </p:nvSpPr>
        <p:spPr>
          <a:xfrm>
            <a:off x="131793" y="1947885"/>
            <a:ext cx="7305327" cy="2227123"/>
          </a:xfrm>
        </p:spPr>
        <p:txBody>
          <a:bodyPr>
            <a:normAutofit/>
          </a:bodyPr>
          <a:lstStyle/>
          <a:p>
            <a:pPr algn="ctr"/>
            <a:r>
              <a:rPr lang="en-US" dirty="0" err="1"/>
              <a:t>VSys</a:t>
            </a:r>
            <a:r>
              <a:rPr lang="en-US" dirty="0"/>
              <a:t> Voices</a:t>
            </a:r>
            <a:br>
              <a:rPr lang="en-US" dirty="0"/>
            </a:br>
            <a:r>
              <a:rPr lang="en-US" sz="3200" b="0" dirty="0"/>
              <a:t>Is Everyone Welcome? Tools to Broaden Volunteer Engagement </a:t>
            </a:r>
            <a:endParaRPr lang="en-US" sz="2800" b="0" dirty="0"/>
          </a:p>
        </p:txBody>
      </p:sp>
    </p:spTree>
    <p:extLst>
      <p:ext uri="{BB962C8B-B14F-4D97-AF65-F5344CB8AC3E}">
        <p14:creationId xmlns:p14="http://schemas.microsoft.com/office/powerpoint/2010/main" val="249125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E16A2-5791-58C9-ED53-2A11FAB7DFF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848B88-91A6-B3D9-9A38-8797D60C95D6}"/>
              </a:ext>
            </a:extLst>
          </p:cNvPr>
          <p:cNvSpPr>
            <a:spLocks noGrp="1"/>
          </p:cNvSpPr>
          <p:nvPr>
            <p:ph type="sldNum" sz="quarter" idx="12"/>
          </p:nvPr>
        </p:nvSpPr>
        <p:spPr/>
        <p:txBody>
          <a:bodyPr/>
          <a:lstStyle/>
          <a:p>
            <a:fld id="{0D88F6F9-7AA3-43E3-B62A-9055FA813FDE}" type="slidenum">
              <a:rPr lang="en-US" smtClean="0"/>
              <a:pPr/>
              <a:t>10</a:t>
            </a:fld>
            <a:endParaRPr lang="en-US" dirty="0"/>
          </a:p>
        </p:txBody>
      </p:sp>
      <p:sp>
        <p:nvSpPr>
          <p:cNvPr id="12" name="Title 3">
            <a:extLst>
              <a:ext uri="{FF2B5EF4-FFF2-40B4-BE49-F238E27FC236}">
                <a16:creationId xmlns:a16="http://schemas.microsoft.com/office/drawing/2014/main" id="{D3E55518-739E-B297-C85D-B0D7382A6A12}"/>
              </a:ext>
            </a:extLst>
          </p:cNvPr>
          <p:cNvSpPr txBox="1">
            <a:spLocks noGrp="1"/>
          </p:cNvSpPr>
          <p:nvPr>
            <p:ph type="title"/>
          </p:nvPr>
        </p:nvSpPr>
        <p:spPr>
          <a:xfrm>
            <a:off x="230188" y="322263"/>
            <a:ext cx="11231562" cy="48895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Developing This Free Toolkit</a:t>
            </a:r>
          </a:p>
        </p:txBody>
      </p:sp>
      <p:sp>
        <p:nvSpPr>
          <p:cNvPr id="4" name="TextBox 3">
            <a:extLst>
              <a:ext uri="{FF2B5EF4-FFF2-40B4-BE49-F238E27FC236}">
                <a16:creationId xmlns:a16="http://schemas.microsoft.com/office/drawing/2014/main" id="{16661281-BFEF-FD6B-BE4A-77B8E83B1EE6}"/>
              </a:ext>
            </a:extLst>
          </p:cNvPr>
          <p:cNvSpPr txBox="1"/>
          <p:nvPr/>
        </p:nvSpPr>
        <p:spPr>
          <a:xfrm>
            <a:off x="5490151" y="1295393"/>
            <a:ext cx="6118578" cy="4998612"/>
          </a:xfrm>
          <a:prstGeom prst="rect">
            <a:avLst/>
          </a:prstGeom>
          <a:noFill/>
        </p:spPr>
        <p:txBody>
          <a:bodyPr wrap="square">
            <a:spAutoFit/>
          </a:bodyPr>
          <a:lstStyle/>
          <a:p>
            <a:pPr marL="431803" lvl="1">
              <a:lnSpc>
                <a:spcPts val="4320"/>
              </a:lnSpc>
            </a:pPr>
            <a:r>
              <a:rPr lang="en-US" sz="2400" dirty="0"/>
              <a:t>6 Working Groups: </a:t>
            </a:r>
          </a:p>
          <a:p>
            <a:pPr marL="774703" lvl="1" indent="-342900">
              <a:lnSpc>
                <a:spcPts val="4320"/>
              </a:lnSpc>
              <a:buFont typeface="Arial" panose="020B0604020202020204" pitchFamily="34" charset="0"/>
              <a:buChar char="•"/>
            </a:pPr>
            <a:r>
              <a:rPr lang="en-US" sz="2000" i="1" dirty="0"/>
              <a:t>Planning &amp; Advocacy for Volunteer Involvement</a:t>
            </a:r>
          </a:p>
          <a:p>
            <a:pPr marL="774703" lvl="1" indent="-342900">
              <a:lnSpc>
                <a:spcPts val="4320"/>
              </a:lnSpc>
              <a:buFont typeface="Arial" panose="020B0604020202020204" pitchFamily="34" charset="0"/>
              <a:buChar char="•"/>
            </a:pPr>
            <a:r>
              <a:rPr lang="en-US" sz="2000" i="1" dirty="0"/>
              <a:t>Attracting &amp; Onboarding A Volunteer Workforce</a:t>
            </a:r>
          </a:p>
          <a:p>
            <a:pPr marL="774703" lvl="1" indent="-342900">
              <a:lnSpc>
                <a:spcPts val="4320"/>
              </a:lnSpc>
              <a:buFont typeface="Arial" panose="020B0604020202020204" pitchFamily="34" charset="0"/>
              <a:buChar char="•"/>
            </a:pPr>
            <a:r>
              <a:rPr lang="en-US" sz="2000" i="1" dirty="0"/>
              <a:t>Preparing Volunteers for Their Roles</a:t>
            </a:r>
          </a:p>
          <a:p>
            <a:pPr marL="774703" lvl="1" indent="-342900">
              <a:lnSpc>
                <a:spcPts val="4320"/>
              </a:lnSpc>
              <a:buFont typeface="Arial" panose="020B0604020202020204" pitchFamily="34" charset="0"/>
              <a:buChar char="•"/>
            </a:pPr>
            <a:r>
              <a:rPr lang="en-US" sz="2000" i="1" dirty="0"/>
              <a:t>Documenting Volunteer Involvement</a:t>
            </a:r>
          </a:p>
          <a:p>
            <a:pPr marL="774703" lvl="1" indent="-342900">
              <a:lnSpc>
                <a:spcPts val="4320"/>
              </a:lnSpc>
              <a:buFont typeface="Arial" panose="020B0604020202020204" pitchFamily="34" charset="0"/>
              <a:buChar char="•"/>
            </a:pPr>
            <a:r>
              <a:rPr lang="en-US" sz="2000" i="1" dirty="0"/>
              <a:t>Managing Volunteer Performance</a:t>
            </a:r>
          </a:p>
          <a:p>
            <a:pPr marL="774703" lvl="1" indent="-342900">
              <a:lnSpc>
                <a:spcPts val="4320"/>
              </a:lnSpc>
              <a:buFont typeface="Arial" panose="020B0604020202020204" pitchFamily="34" charset="0"/>
              <a:buChar char="•"/>
            </a:pPr>
            <a:r>
              <a:rPr lang="en-US" sz="2000" i="1" dirty="0"/>
              <a:t>Acknowledge, Sustain, and Celebrate Volunteer Involvement</a:t>
            </a:r>
          </a:p>
          <a:p>
            <a:pPr marL="863606" lvl="1" indent="-431803" algn="l">
              <a:lnSpc>
                <a:spcPts val="4320"/>
              </a:lnSpc>
              <a:buFont typeface="Arial"/>
              <a:buChar char="•"/>
            </a:pPr>
            <a:endParaRPr lang="en-US" sz="2400" spc="-100" dirty="0">
              <a:ea typeface="Bricolage Grotesque Condensed"/>
              <a:cs typeface="Bricolage Grotesque Condensed"/>
              <a:sym typeface="Bricolage Grotesque Condensed"/>
            </a:endParaRPr>
          </a:p>
        </p:txBody>
      </p:sp>
      <p:sp>
        <p:nvSpPr>
          <p:cNvPr id="5" name="Freeform 8">
            <a:hlinkClick r:id="rId3" tooltip="https://learn.volunteermatch.org/is-everyone-welcome"/>
            <a:extLst>
              <a:ext uri="{FF2B5EF4-FFF2-40B4-BE49-F238E27FC236}">
                <a16:creationId xmlns:a16="http://schemas.microsoft.com/office/drawing/2014/main" id="{58687FB8-AAB3-C009-4CC7-908804343CD2}"/>
              </a:ext>
            </a:extLst>
          </p:cNvPr>
          <p:cNvSpPr/>
          <p:nvPr/>
        </p:nvSpPr>
        <p:spPr>
          <a:xfrm>
            <a:off x="907143" y="1295393"/>
            <a:ext cx="3905956" cy="4440875"/>
          </a:xfrm>
          <a:custGeom>
            <a:avLst/>
            <a:gdLst/>
            <a:ahLst/>
            <a:cxnLst/>
            <a:rect l="l" t="t" r="r" b="b"/>
            <a:pathLst>
              <a:path w="2974157" h="3618997">
                <a:moveTo>
                  <a:pt x="0" y="0"/>
                </a:moveTo>
                <a:lnTo>
                  <a:pt x="2974158" y="0"/>
                </a:lnTo>
                <a:lnTo>
                  <a:pt x="2974158" y="3618997"/>
                </a:lnTo>
                <a:lnTo>
                  <a:pt x="0" y="3618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129433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0E9A4-6321-8F98-A0E6-68F2D26F582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62873A-8259-7218-8AB4-AA1C86124546}"/>
              </a:ext>
            </a:extLst>
          </p:cNvPr>
          <p:cNvSpPr>
            <a:spLocks noGrp="1"/>
          </p:cNvSpPr>
          <p:nvPr>
            <p:ph type="sldNum" sz="quarter" idx="12"/>
          </p:nvPr>
        </p:nvSpPr>
        <p:spPr/>
        <p:txBody>
          <a:bodyPr/>
          <a:lstStyle/>
          <a:p>
            <a:fld id="{0D88F6F9-7AA3-43E3-B62A-9055FA813FDE}" type="slidenum">
              <a:rPr lang="en-US" smtClean="0"/>
              <a:pPr/>
              <a:t>11</a:t>
            </a:fld>
            <a:endParaRPr lang="en-US" dirty="0"/>
          </a:p>
        </p:txBody>
      </p:sp>
      <p:sp>
        <p:nvSpPr>
          <p:cNvPr id="9" name="Title 3">
            <a:extLst>
              <a:ext uri="{FF2B5EF4-FFF2-40B4-BE49-F238E27FC236}">
                <a16:creationId xmlns:a16="http://schemas.microsoft.com/office/drawing/2014/main" id="{5F4B5D80-1CAA-57A7-5543-100D96778853}"/>
              </a:ext>
            </a:extLst>
          </p:cNvPr>
          <p:cNvSpPr txBox="1">
            <a:spLocks/>
          </p:cNvSpPr>
          <p:nvPr/>
        </p:nvSpPr>
        <p:spPr>
          <a:xfrm>
            <a:off x="199613" y="319466"/>
            <a:ext cx="10515600" cy="58269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latin typeface="+mn-lt"/>
            </a:endParaRPr>
          </a:p>
        </p:txBody>
      </p:sp>
      <p:sp>
        <p:nvSpPr>
          <p:cNvPr id="7" name="TextBox 6">
            <a:extLst>
              <a:ext uri="{FF2B5EF4-FFF2-40B4-BE49-F238E27FC236}">
                <a16:creationId xmlns:a16="http://schemas.microsoft.com/office/drawing/2014/main" id="{F17518E1-2A16-A5EE-57FA-0A2DDA7CCF5E}"/>
              </a:ext>
            </a:extLst>
          </p:cNvPr>
          <p:cNvSpPr txBox="1"/>
          <p:nvPr/>
        </p:nvSpPr>
        <p:spPr>
          <a:xfrm>
            <a:off x="95110" y="1936283"/>
            <a:ext cx="4829587" cy="2985433"/>
          </a:xfrm>
          <a:prstGeom prst="rect">
            <a:avLst/>
          </a:prstGeom>
          <a:noFill/>
        </p:spPr>
        <p:txBody>
          <a:bodyPr wrap="square">
            <a:spAutoFit/>
          </a:bodyPr>
          <a:lstStyle/>
          <a:p>
            <a:pPr algn="l"/>
            <a:r>
              <a:rPr lang="en-US" sz="4000" spc="-100" dirty="0">
                <a:solidFill>
                  <a:srgbClr val="3A3A52"/>
                </a:solidFill>
                <a:latin typeface="Bricolage Grotesque Condensed"/>
                <a:ea typeface="Bricolage Grotesque Condensed"/>
                <a:cs typeface="Bricolage Grotesque Condensed"/>
                <a:sym typeface="Bricolage Grotesque Condensed"/>
              </a:rPr>
              <a:t>     </a:t>
            </a:r>
          </a:p>
          <a:p>
            <a:pPr marL="863606" lvl="1" indent="-431803" algn="l">
              <a:buFont typeface="Arial"/>
              <a:buChar char="•"/>
            </a:pPr>
            <a:r>
              <a:rPr lang="en-US" sz="2400" spc="-100" dirty="0">
                <a:solidFill>
                  <a:srgbClr val="3A3A52"/>
                </a:solidFill>
                <a:ea typeface="Bricolage Grotesque Condensed"/>
                <a:cs typeface="Bricolage Grotesque Condensed"/>
                <a:sym typeface="Bricolage Grotesque Condensed"/>
              </a:rPr>
              <a:t>Broader access to volunteer opportunities.</a:t>
            </a:r>
          </a:p>
          <a:p>
            <a:pPr marL="431803" lvl="1" algn="l"/>
            <a:endParaRPr lang="en-US" sz="2400" spc="-100" dirty="0">
              <a:solidFill>
                <a:srgbClr val="3A3A52"/>
              </a:solidFill>
              <a:ea typeface="Bricolage Grotesque Condensed"/>
              <a:cs typeface="Bricolage Grotesque Condensed"/>
              <a:sym typeface="Bricolage Grotesque Condensed"/>
            </a:endParaRPr>
          </a:p>
          <a:p>
            <a:pPr marL="863606" lvl="1" indent="-431803" algn="l">
              <a:buFont typeface="Arial"/>
              <a:buChar char="•"/>
            </a:pPr>
            <a:r>
              <a:rPr lang="en-US" sz="2400" spc="-100" dirty="0">
                <a:solidFill>
                  <a:srgbClr val="3A3A52"/>
                </a:solidFill>
                <a:ea typeface="Bricolage Grotesque Condensed"/>
                <a:cs typeface="Bricolage Grotesque Condensed"/>
                <a:sym typeface="Bricolage Grotesque Condensed"/>
              </a:rPr>
              <a:t>Support inclusive volunteer engagement practices.</a:t>
            </a:r>
          </a:p>
          <a:p>
            <a:pPr algn="l"/>
            <a:endParaRPr lang="en-US" sz="2800" spc="-100" dirty="0">
              <a:solidFill>
                <a:srgbClr val="3A3A52"/>
              </a:solidFill>
              <a:ea typeface="Bricolage Grotesque Condensed"/>
              <a:cs typeface="Bricolage Grotesque Condensed"/>
              <a:sym typeface="Bricolage Grotesque Condensed"/>
            </a:endParaRPr>
          </a:p>
        </p:txBody>
      </p:sp>
      <p:sp>
        <p:nvSpPr>
          <p:cNvPr id="10" name="TextBox 9">
            <a:extLst>
              <a:ext uri="{FF2B5EF4-FFF2-40B4-BE49-F238E27FC236}">
                <a16:creationId xmlns:a16="http://schemas.microsoft.com/office/drawing/2014/main" id="{82E6C38D-A5F2-9BD5-249A-813DE63CB1BF}"/>
              </a:ext>
            </a:extLst>
          </p:cNvPr>
          <p:cNvSpPr txBox="1"/>
          <p:nvPr/>
        </p:nvSpPr>
        <p:spPr>
          <a:xfrm>
            <a:off x="376767" y="308922"/>
            <a:ext cx="6112932" cy="593239"/>
          </a:xfrm>
          <a:prstGeom prst="rect">
            <a:avLst/>
          </a:prstGeom>
          <a:noFill/>
        </p:spPr>
        <p:txBody>
          <a:bodyPr wrap="square">
            <a:spAutoFit/>
          </a:bodyPr>
          <a:lstStyle/>
          <a:p>
            <a:pPr algn="l">
              <a:lnSpc>
                <a:spcPts val="3800"/>
              </a:lnSpc>
            </a:pPr>
            <a:r>
              <a:rPr lang="en-US" sz="4000" b="1" spc="-100" dirty="0">
                <a:solidFill>
                  <a:srgbClr val="3A3A52"/>
                </a:solidFill>
                <a:latin typeface="+mj-lt"/>
                <a:ea typeface="Bricolage Grotesque Condensed"/>
                <a:cs typeface="Calibri" panose="020F0502020204030204" pitchFamily="34" charset="0"/>
                <a:sym typeface="Bricolage Grotesque Condensed"/>
              </a:rPr>
              <a:t>Research and Toolkit Goals</a:t>
            </a:r>
            <a:endParaRPr lang="en-US" sz="4000" b="1" dirty="0">
              <a:latin typeface="+mj-lt"/>
              <a:cs typeface="Calibri" panose="020F0502020204030204" pitchFamily="34" charset="0"/>
            </a:endParaRPr>
          </a:p>
        </p:txBody>
      </p:sp>
      <p:pic>
        <p:nvPicPr>
          <p:cNvPr id="13" name="Picture 12" descr="A group of people in a circle&#10;&#10;Description automatically generated">
            <a:extLst>
              <a:ext uri="{FF2B5EF4-FFF2-40B4-BE49-F238E27FC236}">
                <a16:creationId xmlns:a16="http://schemas.microsoft.com/office/drawing/2014/main" id="{1B833F63-4CA1-8DD7-3443-59B7B0A74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1744" y="1391885"/>
            <a:ext cx="6496594" cy="4343182"/>
          </a:xfrm>
          <a:prstGeom prst="rect">
            <a:avLst/>
          </a:prstGeom>
        </p:spPr>
      </p:pic>
    </p:spTree>
    <p:extLst>
      <p:ext uri="{BB962C8B-B14F-4D97-AF65-F5344CB8AC3E}">
        <p14:creationId xmlns:p14="http://schemas.microsoft.com/office/powerpoint/2010/main" val="32364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86B0E-8991-EC0B-D2DC-48EED7093FE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0605B8-744E-4EC2-4BC1-AC2D6766BD2B}"/>
              </a:ext>
            </a:extLst>
          </p:cNvPr>
          <p:cNvSpPr>
            <a:spLocks noGrp="1"/>
          </p:cNvSpPr>
          <p:nvPr>
            <p:ph type="sldNum" sz="quarter" idx="12"/>
          </p:nvPr>
        </p:nvSpPr>
        <p:spPr/>
        <p:txBody>
          <a:bodyPr/>
          <a:lstStyle/>
          <a:p>
            <a:fld id="{0D88F6F9-7AA3-43E3-B62A-9055FA813FDE}" type="slidenum">
              <a:rPr lang="en-US" smtClean="0"/>
              <a:pPr/>
              <a:t>12</a:t>
            </a:fld>
            <a:endParaRPr lang="en-US" dirty="0"/>
          </a:p>
        </p:txBody>
      </p:sp>
      <p:sp>
        <p:nvSpPr>
          <p:cNvPr id="2" name="Title 1">
            <a:extLst>
              <a:ext uri="{FF2B5EF4-FFF2-40B4-BE49-F238E27FC236}">
                <a16:creationId xmlns:a16="http://schemas.microsoft.com/office/drawing/2014/main" id="{EE0B17FF-8C25-726A-FE23-6BA1EF840248}"/>
              </a:ext>
            </a:extLst>
          </p:cNvPr>
          <p:cNvSpPr>
            <a:spLocks noGrp="1"/>
          </p:cNvSpPr>
          <p:nvPr>
            <p:ph type="title"/>
          </p:nvPr>
        </p:nvSpPr>
        <p:spPr>
          <a:xfrm>
            <a:off x="230544" y="322341"/>
            <a:ext cx="11231880" cy="488315"/>
          </a:xfrm>
        </p:spPr>
        <p:txBody>
          <a:bodyPr>
            <a:normAutofit fontScale="90000"/>
          </a:bodyPr>
          <a:lstStyle/>
          <a:p>
            <a:r>
              <a:rPr lang="en-IN" b="1" dirty="0"/>
              <a:t>What Types of Tools?</a:t>
            </a:r>
          </a:p>
        </p:txBody>
      </p:sp>
      <p:sp>
        <p:nvSpPr>
          <p:cNvPr id="17" name="TextBox 7">
            <a:extLst>
              <a:ext uri="{FF2B5EF4-FFF2-40B4-BE49-F238E27FC236}">
                <a16:creationId xmlns:a16="http://schemas.microsoft.com/office/drawing/2014/main" id="{B092E1C1-362C-41B3-4BB3-8051F8A599FD}"/>
              </a:ext>
            </a:extLst>
          </p:cNvPr>
          <p:cNvSpPr txBox="1"/>
          <p:nvPr/>
        </p:nvSpPr>
        <p:spPr>
          <a:xfrm>
            <a:off x="117566" y="1251192"/>
            <a:ext cx="4601100" cy="4355616"/>
          </a:xfrm>
          <a:prstGeom prst="rect">
            <a:avLst/>
          </a:prstGeom>
        </p:spPr>
        <p:txBody>
          <a:bodyPr wrap="square" lIns="0" tIns="0" rIns="0" bIns="0" rtlCol="0" anchor="t">
            <a:spAutoFit/>
          </a:bodyPr>
          <a:lstStyle/>
          <a:p>
            <a:pPr algn="ctr">
              <a:lnSpc>
                <a:spcPct val="150000"/>
              </a:lnSpc>
            </a:pPr>
            <a:r>
              <a:rPr lang="en-US" sz="3200" b="1" spc="-207" dirty="0">
                <a:solidFill>
                  <a:srgbClr val="7030A0"/>
                </a:solidFill>
                <a:ea typeface="Bricolage Grotesque Condensed Bold"/>
                <a:cs typeface="Bricolage Grotesque Condensed Bold"/>
                <a:sym typeface="Bricolage Grotesque Condensed Bold"/>
              </a:rPr>
              <a:t>Templates</a:t>
            </a:r>
          </a:p>
          <a:p>
            <a:pPr algn="ctr">
              <a:lnSpc>
                <a:spcPct val="150000"/>
              </a:lnSpc>
            </a:pPr>
            <a:r>
              <a:rPr lang="en-US" sz="3200" b="1" spc="-207" dirty="0">
                <a:solidFill>
                  <a:srgbClr val="82B932"/>
                </a:solidFill>
                <a:ea typeface="Bricolage Grotesque Condensed Bold"/>
                <a:cs typeface="Bricolage Grotesque Condensed Bold"/>
                <a:sym typeface="Bricolage Grotesque Condensed Bold"/>
              </a:rPr>
              <a:t>Tables</a:t>
            </a:r>
            <a:endParaRPr lang="en-US" sz="3200" b="1" spc="-207" dirty="0">
              <a:solidFill>
                <a:srgbClr val="7030A0"/>
              </a:solidFill>
              <a:ea typeface="Bricolage Grotesque Condensed Bold"/>
              <a:cs typeface="Bricolage Grotesque Condensed Bold"/>
              <a:sym typeface="Bricolage Grotesque Condensed Bold"/>
            </a:endParaRPr>
          </a:p>
          <a:p>
            <a:pPr algn="ctr">
              <a:lnSpc>
                <a:spcPct val="150000"/>
              </a:lnSpc>
            </a:pPr>
            <a:r>
              <a:rPr lang="en-US" sz="3200" b="1" spc="-207" dirty="0">
                <a:solidFill>
                  <a:srgbClr val="C00000"/>
                </a:solidFill>
                <a:ea typeface="Bricolage Grotesque Condensed Bold"/>
                <a:cs typeface="Bricolage Grotesque Condensed Bold"/>
                <a:sym typeface="Bricolage Grotesque Condensed Bold"/>
              </a:rPr>
              <a:t>Worksheets  </a:t>
            </a:r>
          </a:p>
          <a:p>
            <a:pPr algn="ctr">
              <a:lnSpc>
                <a:spcPct val="150000"/>
              </a:lnSpc>
            </a:pPr>
            <a:r>
              <a:rPr lang="en-US" sz="3200" b="1" spc="-207" dirty="0" err="1">
                <a:solidFill>
                  <a:srgbClr val="427DB7"/>
                </a:solidFill>
                <a:ea typeface="Bricolage Grotesque Condensed Bold"/>
                <a:cs typeface="Bricolage Grotesque Condensed Bold"/>
                <a:sym typeface="Bricolage Grotesque Condensed Bold"/>
              </a:rPr>
              <a:t>Questionaires</a:t>
            </a:r>
            <a:endParaRPr lang="en-US" sz="3200" b="1" spc="-207" dirty="0">
              <a:solidFill>
                <a:srgbClr val="427DB7"/>
              </a:solidFill>
              <a:ea typeface="Bricolage Grotesque Condensed Bold"/>
              <a:cs typeface="Bricolage Grotesque Condensed Bold"/>
              <a:sym typeface="Bricolage Grotesque Condensed Bold"/>
            </a:endParaRPr>
          </a:p>
          <a:p>
            <a:pPr marL="0" lvl="0" indent="0" algn="ctr">
              <a:lnSpc>
                <a:spcPct val="150000"/>
              </a:lnSpc>
              <a:spcBef>
                <a:spcPct val="0"/>
              </a:spcBef>
            </a:pPr>
            <a:r>
              <a:rPr lang="en-US" sz="3200" b="1" spc="-207" dirty="0">
                <a:solidFill>
                  <a:schemeClr val="accent2"/>
                </a:solidFill>
                <a:ea typeface="Bricolage Grotesque Condensed Bold"/>
                <a:cs typeface="Bricolage Grotesque Condensed Bold"/>
                <a:sym typeface="Bricolage Grotesque Condensed Bold"/>
              </a:rPr>
              <a:t>Sample Policy Text</a:t>
            </a:r>
          </a:p>
          <a:p>
            <a:pPr marL="0" lvl="0" indent="0" algn="ctr">
              <a:lnSpc>
                <a:spcPct val="150000"/>
              </a:lnSpc>
              <a:spcBef>
                <a:spcPct val="0"/>
              </a:spcBef>
            </a:pPr>
            <a:r>
              <a:rPr lang="en-US" sz="3200" b="1" spc="-207" dirty="0">
                <a:solidFill>
                  <a:srgbClr val="1A3665"/>
                </a:solidFill>
                <a:ea typeface="Bricolage Grotesque Condensed Bold"/>
                <a:cs typeface="Bricolage Grotesque Condensed Bold"/>
                <a:sym typeface="Bricolage Grotesque Condensed Bold"/>
              </a:rPr>
              <a:t>Videos</a:t>
            </a:r>
          </a:p>
        </p:txBody>
      </p:sp>
      <p:sp>
        <p:nvSpPr>
          <p:cNvPr id="18" name="Freeform 5">
            <a:extLst>
              <a:ext uri="{FF2B5EF4-FFF2-40B4-BE49-F238E27FC236}">
                <a16:creationId xmlns:a16="http://schemas.microsoft.com/office/drawing/2014/main" id="{68FA5A29-40E7-6717-3250-797FA24E4464}"/>
              </a:ext>
            </a:extLst>
          </p:cNvPr>
          <p:cNvSpPr/>
          <p:nvPr/>
        </p:nvSpPr>
        <p:spPr>
          <a:xfrm>
            <a:off x="5159827" y="1306658"/>
            <a:ext cx="6640287" cy="4480188"/>
          </a:xfrm>
          <a:custGeom>
            <a:avLst/>
            <a:gdLst/>
            <a:ahLst/>
            <a:cxnLst/>
            <a:rect l="l" t="t" r="r" b="b"/>
            <a:pathLst>
              <a:path w="9144000" h="6092190">
                <a:moveTo>
                  <a:pt x="0" y="0"/>
                </a:moveTo>
                <a:lnTo>
                  <a:pt x="9144000" y="0"/>
                </a:lnTo>
                <a:lnTo>
                  <a:pt x="9144000" y="6092190"/>
                </a:lnTo>
                <a:lnTo>
                  <a:pt x="0" y="609219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387723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986D9-BB77-1395-4F1C-1B94005FE24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84B775-9398-71D3-925C-3150E47ADF01}"/>
              </a:ext>
            </a:extLst>
          </p:cNvPr>
          <p:cNvSpPr>
            <a:spLocks noGrp="1"/>
          </p:cNvSpPr>
          <p:nvPr>
            <p:ph type="sldNum" sz="quarter" idx="12"/>
          </p:nvPr>
        </p:nvSpPr>
        <p:spPr/>
        <p:txBody>
          <a:bodyPr/>
          <a:lstStyle/>
          <a:p>
            <a:fld id="{0D88F6F9-7AA3-43E3-B62A-9055FA813FDE}" type="slidenum">
              <a:rPr lang="en-US" smtClean="0"/>
              <a:pPr/>
              <a:t>13</a:t>
            </a:fld>
            <a:endParaRPr lang="en-US" dirty="0"/>
          </a:p>
        </p:txBody>
      </p:sp>
      <p:sp>
        <p:nvSpPr>
          <p:cNvPr id="8" name="Title 7">
            <a:extLst>
              <a:ext uri="{FF2B5EF4-FFF2-40B4-BE49-F238E27FC236}">
                <a16:creationId xmlns:a16="http://schemas.microsoft.com/office/drawing/2014/main" id="{0102DC26-0BCB-BD9F-898B-0CA9858F1215}"/>
              </a:ext>
            </a:extLst>
          </p:cNvPr>
          <p:cNvSpPr>
            <a:spLocks noGrp="1"/>
          </p:cNvSpPr>
          <p:nvPr>
            <p:ph type="title"/>
          </p:nvPr>
        </p:nvSpPr>
        <p:spPr/>
        <p:txBody>
          <a:bodyPr>
            <a:normAutofit fontScale="90000"/>
          </a:bodyPr>
          <a:lstStyle/>
          <a:p>
            <a:r>
              <a:rPr lang="en-US" b="1" dirty="0">
                <a:latin typeface="+mn-lt"/>
              </a:rPr>
              <a:t>Inside the Toolkit</a:t>
            </a:r>
          </a:p>
        </p:txBody>
      </p:sp>
      <p:sp>
        <p:nvSpPr>
          <p:cNvPr id="11" name="TextBox 10">
            <a:extLst>
              <a:ext uri="{FF2B5EF4-FFF2-40B4-BE49-F238E27FC236}">
                <a16:creationId xmlns:a16="http://schemas.microsoft.com/office/drawing/2014/main" id="{3DF3A513-93CA-64BA-C6B4-02FC50262CCF}"/>
              </a:ext>
            </a:extLst>
          </p:cNvPr>
          <p:cNvSpPr txBox="1"/>
          <p:nvPr/>
        </p:nvSpPr>
        <p:spPr>
          <a:xfrm>
            <a:off x="5562600" y="130925"/>
            <a:ext cx="6112932" cy="729687"/>
          </a:xfrm>
          <a:prstGeom prst="rect">
            <a:avLst/>
          </a:prstGeom>
          <a:noFill/>
        </p:spPr>
        <p:txBody>
          <a:bodyPr wrap="square">
            <a:spAutoFit/>
          </a:bodyPr>
          <a:lstStyle/>
          <a:p>
            <a:pPr marL="0" lvl="0" indent="0" algn="ctr">
              <a:lnSpc>
                <a:spcPts val="5499"/>
              </a:lnSpc>
              <a:spcBef>
                <a:spcPct val="0"/>
              </a:spcBef>
            </a:pPr>
            <a:r>
              <a:rPr lang="en-US" sz="3200" b="1" dirty="0">
                <a:solidFill>
                  <a:srgbClr val="3A3A52"/>
                </a:solidFill>
                <a:ea typeface="Bricolage Grotesque Condensed Bold"/>
                <a:cs typeface="Bricolage Grotesque Condensed Bold"/>
                <a:sym typeface="Bricolage Grotesque Condensed Bold"/>
              </a:rPr>
              <a:t>PLANNING FOR  VOLUNTEERS</a:t>
            </a:r>
          </a:p>
        </p:txBody>
      </p:sp>
      <p:sp>
        <p:nvSpPr>
          <p:cNvPr id="12" name="TextBox 12">
            <a:extLst>
              <a:ext uri="{FF2B5EF4-FFF2-40B4-BE49-F238E27FC236}">
                <a16:creationId xmlns:a16="http://schemas.microsoft.com/office/drawing/2014/main" id="{91F07115-38B5-735D-2EDD-7DB39698510C}"/>
              </a:ext>
            </a:extLst>
          </p:cNvPr>
          <p:cNvSpPr txBox="1"/>
          <p:nvPr/>
        </p:nvSpPr>
        <p:spPr>
          <a:xfrm>
            <a:off x="304800" y="2187269"/>
            <a:ext cx="5159022" cy="2851230"/>
          </a:xfrm>
          <a:prstGeom prst="rect">
            <a:avLst/>
          </a:prstGeom>
        </p:spPr>
        <p:txBody>
          <a:bodyPr wrap="square" lIns="0" tIns="0" rIns="0" bIns="0" rtlCol="0" anchor="t">
            <a:spAutoFit/>
          </a:bodyPr>
          <a:lstStyle/>
          <a:p>
            <a:pPr marL="500888" lvl="1" indent="-250444" algn="l">
              <a:lnSpc>
                <a:spcPts val="3247"/>
              </a:lnSpc>
              <a:buFont typeface="Arial"/>
              <a:buChar char="•"/>
            </a:pPr>
            <a:r>
              <a:rPr lang="en-US" sz="2400" dirty="0">
                <a:solidFill>
                  <a:srgbClr val="3A3A52"/>
                </a:solidFill>
                <a:ea typeface="TT Hoves"/>
                <a:cs typeface="TT Hoves"/>
                <a:sym typeface="TT Hoves"/>
              </a:rPr>
              <a:t>A Guide for Creating Inclusive Volunteer Position Descriptions.</a:t>
            </a:r>
          </a:p>
          <a:p>
            <a:pPr marL="250444" lvl="1" algn="l">
              <a:lnSpc>
                <a:spcPts val="3247"/>
              </a:lnSpc>
            </a:pPr>
            <a:endParaRPr lang="en-US" sz="2400" dirty="0">
              <a:solidFill>
                <a:srgbClr val="3A3A52"/>
              </a:solidFill>
              <a:ea typeface="TT Hoves"/>
              <a:cs typeface="TT Hoves"/>
              <a:sym typeface="TT Hoves"/>
            </a:endParaRPr>
          </a:p>
          <a:p>
            <a:pPr marL="500888" lvl="1" indent="-250444" algn="l">
              <a:lnSpc>
                <a:spcPts val="3247"/>
              </a:lnSpc>
              <a:buFont typeface="Arial"/>
              <a:buChar char="•"/>
            </a:pPr>
            <a:r>
              <a:rPr lang="en-US" sz="2400" dirty="0">
                <a:solidFill>
                  <a:srgbClr val="3A3A52"/>
                </a:solidFill>
                <a:ea typeface="TT Hoves"/>
                <a:cs typeface="TT Hoves"/>
                <a:sym typeface="TT Hoves"/>
              </a:rPr>
              <a:t>Broadening Access to Volunteer Opportunities: Things to Consider.</a:t>
            </a:r>
          </a:p>
          <a:p>
            <a:pPr marL="250444" lvl="1" algn="l">
              <a:lnSpc>
                <a:spcPts val="3247"/>
              </a:lnSpc>
            </a:pPr>
            <a:endParaRPr lang="en-US" sz="2400" dirty="0">
              <a:solidFill>
                <a:srgbClr val="3A3A52"/>
              </a:solidFill>
              <a:ea typeface="TT Hoves"/>
              <a:cs typeface="TT Hoves"/>
              <a:sym typeface="TT Hoves"/>
            </a:endParaRPr>
          </a:p>
          <a:p>
            <a:pPr marL="500888" lvl="1" indent="-250444" algn="l">
              <a:lnSpc>
                <a:spcPts val="3247"/>
              </a:lnSpc>
              <a:buFont typeface="Arial"/>
              <a:buChar char="•"/>
            </a:pPr>
            <a:r>
              <a:rPr lang="en-US" sz="2400" dirty="0">
                <a:solidFill>
                  <a:srgbClr val="3A3A52"/>
                </a:solidFill>
                <a:ea typeface="TT Hoves"/>
                <a:cs typeface="TT Hoves"/>
                <a:sym typeface="TT Hoves"/>
              </a:rPr>
              <a:t>Equity Practice Framework.</a:t>
            </a:r>
          </a:p>
        </p:txBody>
      </p:sp>
      <p:pic>
        <p:nvPicPr>
          <p:cNvPr id="16" name="Picture 15" descr="A person holding a clipboard and pen&#10;&#10;Description automatically generated">
            <a:extLst>
              <a:ext uri="{FF2B5EF4-FFF2-40B4-BE49-F238E27FC236}">
                <a16:creationId xmlns:a16="http://schemas.microsoft.com/office/drawing/2014/main" id="{6928A4E4-6BD5-72CE-C71C-73C40882A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418" y="1407775"/>
            <a:ext cx="6112932" cy="4313756"/>
          </a:xfrm>
          <a:prstGeom prst="rect">
            <a:avLst/>
          </a:prstGeom>
        </p:spPr>
      </p:pic>
    </p:spTree>
    <p:extLst>
      <p:ext uri="{BB962C8B-B14F-4D97-AF65-F5344CB8AC3E}">
        <p14:creationId xmlns:p14="http://schemas.microsoft.com/office/powerpoint/2010/main" val="452424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986D9-BB77-1395-4F1C-1B94005FE24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84B775-9398-71D3-925C-3150E47ADF01}"/>
              </a:ext>
            </a:extLst>
          </p:cNvPr>
          <p:cNvSpPr>
            <a:spLocks noGrp="1"/>
          </p:cNvSpPr>
          <p:nvPr>
            <p:ph type="sldNum" sz="quarter" idx="12"/>
          </p:nvPr>
        </p:nvSpPr>
        <p:spPr/>
        <p:txBody>
          <a:bodyPr/>
          <a:lstStyle/>
          <a:p>
            <a:fld id="{0D88F6F9-7AA3-43E3-B62A-9055FA813FDE}" type="slidenum">
              <a:rPr lang="en-US" smtClean="0"/>
              <a:pPr/>
              <a:t>14</a:t>
            </a:fld>
            <a:endParaRPr lang="en-US" dirty="0"/>
          </a:p>
        </p:txBody>
      </p:sp>
      <p:sp>
        <p:nvSpPr>
          <p:cNvPr id="8" name="Title 7">
            <a:extLst>
              <a:ext uri="{FF2B5EF4-FFF2-40B4-BE49-F238E27FC236}">
                <a16:creationId xmlns:a16="http://schemas.microsoft.com/office/drawing/2014/main" id="{0102DC26-0BCB-BD9F-898B-0CA9858F1215}"/>
              </a:ext>
            </a:extLst>
          </p:cNvPr>
          <p:cNvSpPr>
            <a:spLocks noGrp="1"/>
          </p:cNvSpPr>
          <p:nvPr>
            <p:ph type="title"/>
          </p:nvPr>
        </p:nvSpPr>
        <p:spPr>
          <a:xfrm>
            <a:off x="304800" y="277917"/>
            <a:ext cx="4175760" cy="582695"/>
          </a:xfrm>
        </p:spPr>
        <p:txBody>
          <a:bodyPr>
            <a:normAutofit fontScale="90000"/>
          </a:bodyPr>
          <a:lstStyle/>
          <a:p>
            <a:r>
              <a:rPr lang="en-US" b="1" dirty="0"/>
              <a:t>Inside the Toolkit</a:t>
            </a:r>
          </a:p>
        </p:txBody>
      </p:sp>
      <p:sp>
        <p:nvSpPr>
          <p:cNvPr id="11" name="TextBox 10">
            <a:extLst>
              <a:ext uri="{FF2B5EF4-FFF2-40B4-BE49-F238E27FC236}">
                <a16:creationId xmlns:a16="http://schemas.microsoft.com/office/drawing/2014/main" id="{3DF3A513-93CA-64BA-C6B4-02FC50262CCF}"/>
              </a:ext>
            </a:extLst>
          </p:cNvPr>
          <p:cNvSpPr txBox="1"/>
          <p:nvPr/>
        </p:nvSpPr>
        <p:spPr>
          <a:xfrm>
            <a:off x="5362222" y="225265"/>
            <a:ext cx="6112932" cy="729687"/>
          </a:xfrm>
          <a:prstGeom prst="rect">
            <a:avLst/>
          </a:prstGeom>
          <a:noFill/>
        </p:spPr>
        <p:txBody>
          <a:bodyPr wrap="square">
            <a:spAutoFit/>
          </a:bodyPr>
          <a:lstStyle/>
          <a:p>
            <a:pPr marL="0" lvl="0" indent="0" algn="ctr">
              <a:lnSpc>
                <a:spcPts val="5499"/>
              </a:lnSpc>
              <a:spcBef>
                <a:spcPct val="0"/>
              </a:spcBef>
            </a:pPr>
            <a:r>
              <a:rPr lang="en-US" sz="3200" b="1" dirty="0">
                <a:solidFill>
                  <a:srgbClr val="3A3A52"/>
                </a:solidFill>
                <a:ea typeface="Bricolage Grotesque Condensed Bold"/>
                <a:cs typeface="Bricolage Grotesque Condensed Bold"/>
                <a:sym typeface="Bricolage Grotesque Condensed Bold"/>
              </a:rPr>
              <a:t>PLANNING FOR  VOLUNTEERS</a:t>
            </a:r>
          </a:p>
        </p:txBody>
      </p:sp>
      <p:sp>
        <p:nvSpPr>
          <p:cNvPr id="12" name="TextBox 12">
            <a:extLst>
              <a:ext uri="{FF2B5EF4-FFF2-40B4-BE49-F238E27FC236}">
                <a16:creationId xmlns:a16="http://schemas.microsoft.com/office/drawing/2014/main" id="{91F07115-38B5-735D-2EDD-7DB39698510C}"/>
              </a:ext>
            </a:extLst>
          </p:cNvPr>
          <p:cNvSpPr txBox="1"/>
          <p:nvPr/>
        </p:nvSpPr>
        <p:spPr>
          <a:xfrm>
            <a:off x="304800" y="1547862"/>
            <a:ext cx="5057422" cy="4082336"/>
          </a:xfrm>
          <a:prstGeom prst="rect">
            <a:avLst/>
          </a:prstGeom>
        </p:spPr>
        <p:txBody>
          <a:bodyPr wrap="square" lIns="0" tIns="0" rIns="0" bIns="0" rtlCol="0" anchor="t">
            <a:spAutoFit/>
          </a:bodyPr>
          <a:lstStyle/>
          <a:p>
            <a:pPr marL="500888" lvl="1" indent="-250444" algn="l">
              <a:lnSpc>
                <a:spcPts val="3247"/>
              </a:lnSpc>
              <a:buFont typeface="Arial"/>
              <a:buChar char="•"/>
            </a:pPr>
            <a:r>
              <a:rPr lang="en-US" sz="2400" dirty="0">
                <a:solidFill>
                  <a:srgbClr val="3A3A52"/>
                </a:solidFill>
                <a:ea typeface="TT Hoves"/>
                <a:cs typeface="TT Hoves"/>
                <a:sym typeface="TT Hoves"/>
              </a:rPr>
              <a:t>Guiding Questions for Equitable Community Collaboration</a:t>
            </a:r>
          </a:p>
          <a:p>
            <a:pPr marL="250444" lvl="1" algn="l">
              <a:lnSpc>
                <a:spcPts val="3247"/>
              </a:lnSpc>
            </a:pPr>
            <a:endParaRPr lang="en-US" sz="2400" dirty="0">
              <a:solidFill>
                <a:srgbClr val="3A3A52"/>
              </a:solidFill>
              <a:ea typeface="TT Hoves"/>
              <a:cs typeface="TT Hoves"/>
              <a:sym typeface="TT Hoves"/>
            </a:endParaRPr>
          </a:p>
          <a:p>
            <a:pPr marL="500888" lvl="1" indent="-250444" algn="l">
              <a:lnSpc>
                <a:spcPts val="3247"/>
              </a:lnSpc>
              <a:buFont typeface="Arial"/>
              <a:buChar char="•"/>
            </a:pPr>
            <a:r>
              <a:rPr lang="en-US" sz="2400" dirty="0">
                <a:solidFill>
                  <a:srgbClr val="3A3A52"/>
                </a:solidFill>
                <a:ea typeface="TT Hoves"/>
                <a:cs typeface="TT Hoves"/>
                <a:sym typeface="TT Hoves"/>
              </a:rPr>
              <a:t>Guiding Questions for Equity and Inclusion in Volunteer Engagement</a:t>
            </a:r>
          </a:p>
          <a:p>
            <a:pPr marL="250444" lvl="1" algn="l">
              <a:lnSpc>
                <a:spcPts val="3247"/>
              </a:lnSpc>
            </a:pPr>
            <a:endParaRPr lang="en-US" sz="2400" dirty="0">
              <a:solidFill>
                <a:srgbClr val="3A3A52"/>
              </a:solidFill>
              <a:ea typeface="TT Hoves"/>
              <a:cs typeface="TT Hoves"/>
              <a:sym typeface="TT Hoves"/>
            </a:endParaRPr>
          </a:p>
          <a:p>
            <a:pPr marL="500888" lvl="1" indent="-250444" algn="l">
              <a:lnSpc>
                <a:spcPts val="3247"/>
              </a:lnSpc>
              <a:buFont typeface="Arial"/>
              <a:buChar char="•"/>
            </a:pPr>
            <a:r>
              <a:rPr lang="en-US" sz="2400" dirty="0">
                <a:solidFill>
                  <a:srgbClr val="3A3A52"/>
                </a:solidFill>
                <a:ea typeface="TT Hoves"/>
                <a:cs typeface="TT Hoves"/>
                <a:sym typeface="TT Hoves"/>
              </a:rPr>
              <a:t>Inclusive Volunteer Recruitment Guide</a:t>
            </a:r>
          </a:p>
          <a:p>
            <a:pPr marL="250444" lvl="1" algn="l">
              <a:lnSpc>
                <a:spcPts val="3247"/>
              </a:lnSpc>
            </a:pPr>
            <a:endParaRPr lang="en-US" sz="2400" dirty="0">
              <a:solidFill>
                <a:srgbClr val="3A3A52"/>
              </a:solidFill>
              <a:ea typeface="TT Hoves"/>
              <a:cs typeface="TT Hoves"/>
              <a:sym typeface="TT Hoves"/>
            </a:endParaRPr>
          </a:p>
          <a:p>
            <a:pPr marL="500888" lvl="1" indent="-250444" algn="l">
              <a:lnSpc>
                <a:spcPts val="3247"/>
              </a:lnSpc>
              <a:spcBef>
                <a:spcPct val="0"/>
              </a:spcBef>
              <a:buFont typeface="Arial"/>
              <a:buChar char="•"/>
            </a:pPr>
            <a:r>
              <a:rPr lang="en-US" sz="2400" dirty="0">
                <a:solidFill>
                  <a:srgbClr val="3A3A52"/>
                </a:solidFill>
                <a:ea typeface="TT Hoves"/>
                <a:cs typeface="TT Hoves"/>
                <a:sym typeface="TT Hoves"/>
              </a:rPr>
              <a:t>Visualizing Equity</a:t>
            </a:r>
          </a:p>
        </p:txBody>
      </p:sp>
      <p:pic>
        <p:nvPicPr>
          <p:cNvPr id="6" name="Picture 5" descr="A group of women looking at clothes&#10;&#10;Description automatically generated">
            <a:extLst>
              <a:ext uri="{FF2B5EF4-FFF2-40B4-BE49-F238E27FC236}">
                <a16:creationId xmlns:a16="http://schemas.microsoft.com/office/drawing/2014/main" id="{D323ED7F-BC20-D66D-1506-2B1CF4502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6076" y="1443306"/>
            <a:ext cx="6112932" cy="4291449"/>
          </a:xfrm>
          <a:prstGeom prst="rect">
            <a:avLst/>
          </a:prstGeom>
        </p:spPr>
      </p:pic>
    </p:spTree>
    <p:extLst>
      <p:ext uri="{BB962C8B-B14F-4D97-AF65-F5344CB8AC3E}">
        <p14:creationId xmlns:p14="http://schemas.microsoft.com/office/powerpoint/2010/main" val="952131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986D9-BB77-1395-4F1C-1B94005FE24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84B775-9398-71D3-925C-3150E47ADF01}"/>
              </a:ext>
            </a:extLst>
          </p:cNvPr>
          <p:cNvSpPr>
            <a:spLocks noGrp="1"/>
          </p:cNvSpPr>
          <p:nvPr>
            <p:ph type="sldNum" sz="quarter" idx="12"/>
          </p:nvPr>
        </p:nvSpPr>
        <p:spPr/>
        <p:txBody>
          <a:bodyPr/>
          <a:lstStyle/>
          <a:p>
            <a:fld id="{0D88F6F9-7AA3-43E3-B62A-9055FA813FDE}" type="slidenum">
              <a:rPr lang="en-US" smtClean="0"/>
              <a:pPr/>
              <a:t>15</a:t>
            </a:fld>
            <a:endParaRPr lang="en-US" dirty="0"/>
          </a:p>
        </p:txBody>
      </p:sp>
      <p:sp>
        <p:nvSpPr>
          <p:cNvPr id="8" name="Title 7">
            <a:extLst>
              <a:ext uri="{FF2B5EF4-FFF2-40B4-BE49-F238E27FC236}">
                <a16:creationId xmlns:a16="http://schemas.microsoft.com/office/drawing/2014/main" id="{0102DC26-0BCB-BD9F-898B-0CA9858F1215}"/>
              </a:ext>
            </a:extLst>
          </p:cNvPr>
          <p:cNvSpPr>
            <a:spLocks noGrp="1"/>
          </p:cNvSpPr>
          <p:nvPr>
            <p:ph type="title"/>
          </p:nvPr>
        </p:nvSpPr>
        <p:spPr/>
        <p:txBody>
          <a:bodyPr>
            <a:normAutofit fontScale="90000"/>
          </a:bodyPr>
          <a:lstStyle/>
          <a:p>
            <a:r>
              <a:rPr lang="en-US" b="1" dirty="0"/>
              <a:t>Inside the Toolkit</a:t>
            </a:r>
          </a:p>
        </p:txBody>
      </p:sp>
      <p:sp>
        <p:nvSpPr>
          <p:cNvPr id="5" name="TextBox 4">
            <a:extLst>
              <a:ext uri="{FF2B5EF4-FFF2-40B4-BE49-F238E27FC236}">
                <a16:creationId xmlns:a16="http://schemas.microsoft.com/office/drawing/2014/main" id="{8BEAF91A-8939-B591-4A3D-32C7A229E625}"/>
              </a:ext>
            </a:extLst>
          </p:cNvPr>
          <p:cNvSpPr txBox="1"/>
          <p:nvPr/>
        </p:nvSpPr>
        <p:spPr>
          <a:xfrm>
            <a:off x="5562600" y="91896"/>
            <a:ext cx="6112932" cy="743152"/>
          </a:xfrm>
          <a:prstGeom prst="rect">
            <a:avLst/>
          </a:prstGeom>
          <a:noFill/>
        </p:spPr>
        <p:txBody>
          <a:bodyPr wrap="square">
            <a:spAutoFit/>
          </a:bodyPr>
          <a:lstStyle/>
          <a:p>
            <a:pPr marL="0" lvl="0" indent="0" algn="ctr">
              <a:lnSpc>
                <a:spcPts val="5499"/>
              </a:lnSpc>
              <a:spcBef>
                <a:spcPct val="0"/>
              </a:spcBef>
            </a:pPr>
            <a:r>
              <a:rPr lang="en-US" sz="3200" b="1" dirty="0">
                <a:solidFill>
                  <a:srgbClr val="3A3A52"/>
                </a:solidFill>
                <a:ea typeface="Bricolage Grotesque Condensed Bold"/>
                <a:cs typeface="Bricolage Grotesque Condensed Bold"/>
                <a:sym typeface="Bricolage Grotesque Condensed Bold"/>
              </a:rPr>
              <a:t>PREPARING VOLUNTEERS</a:t>
            </a:r>
          </a:p>
        </p:txBody>
      </p:sp>
      <p:sp>
        <p:nvSpPr>
          <p:cNvPr id="7" name="TextBox 6">
            <a:extLst>
              <a:ext uri="{FF2B5EF4-FFF2-40B4-BE49-F238E27FC236}">
                <a16:creationId xmlns:a16="http://schemas.microsoft.com/office/drawing/2014/main" id="{F143917E-4AA7-88EC-8A57-E691E7ACD45A}"/>
              </a:ext>
            </a:extLst>
          </p:cNvPr>
          <p:cNvSpPr txBox="1"/>
          <p:nvPr/>
        </p:nvSpPr>
        <p:spPr>
          <a:xfrm>
            <a:off x="392289" y="2398044"/>
            <a:ext cx="5170311" cy="2061911"/>
          </a:xfrm>
          <a:prstGeom prst="rect">
            <a:avLst/>
          </a:prstGeom>
          <a:noFill/>
        </p:spPr>
        <p:txBody>
          <a:bodyPr wrap="square">
            <a:spAutoFit/>
          </a:bodyPr>
          <a:lstStyle/>
          <a:p>
            <a:pPr marL="475503" lvl="1" indent="-237751" algn="l">
              <a:lnSpc>
                <a:spcPts val="3083"/>
              </a:lnSpc>
              <a:buFont typeface="Arial"/>
              <a:buChar char="•"/>
            </a:pPr>
            <a:r>
              <a:rPr lang="en-US" sz="2400" dirty="0">
                <a:solidFill>
                  <a:srgbClr val="3A3A52"/>
                </a:solidFill>
                <a:ea typeface="TT Hoves"/>
                <a:cs typeface="TT Hoves"/>
                <a:sym typeface="TT Hoves"/>
              </a:rPr>
              <a:t>Accessibility Considerations When Partnering with Volunteers.</a:t>
            </a:r>
          </a:p>
          <a:p>
            <a:pPr marL="237752" lvl="1" algn="l">
              <a:lnSpc>
                <a:spcPts val="3083"/>
              </a:lnSpc>
            </a:pPr>
            <a:endParaRPr lang="en-US" sz="2400" dirty="0">
              <a:solidFill>
                <a:srgbClr val="3A3A52"/>
              </a:solidFill>
              <a:ea typeface="TT Hoves"/>
              <a:cs typeface="TT Hoves"/>
              <a:sym typeface="TT Hoves"/>
            </a:endParaRPr>
          </a:p>
          <a:p>
            <a:pPr marL="475503" lvl="1" indent="-237751" algn="l">
              <a:lnSpc>
                <a:spcPts val="3083"/>
              </a:lnSpc>
              <a:buFont typeface="Arial"/>
              <a:buChar char="•"/>
            </a:pPr>
            <a:r>
              <a:rPr lang="en-US" sz="2400" dirty="0">
                <a:solidFill>
                  <a:srgbClr val="3A3A52"/>
                </a:solidFill>
                <a:ea typeface="TT Hoves"/>
                <a:cs typeface="TT Hoves"/>
                <a:sym typeface="TT Hoves"/>
              </a:rPr>
              <a:t>Checklist for Training Volunteers Around Equity and Inclusion.</a:t>
            </a:r>
          </a:p>
        </p:txBody>
      </p:sp>
      <p:pic>
        <p:nvPicPr>
          <p:cNvPr id="10" name="Picture 9" descr="A group of people around a table&#10;&#10;Description automatically generated">
            <a:extLst>
              <a:ext uri="{FF2B5EF4-FFF2-40B4-BE49-F238E27FC236}">
                <a16:creationId xmlns:a16="http://schemas.microsoft.com/office/drawing/2014/main" id="{EDE00959-90B3-A372-6D78-A932E9832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552" y="1358538"/>
            <a:ext cx="6011159" cy="4514192"/>
          </a:xfrm>
          <a:prstGeom prst="rect">
            <a:avLst/>
          </a:prstGeom>
        </p:spPr>
      </p:pic>
    </p:spTree>
    <p:extLst>
      <p:ext uri="{BB962C8B-B14F-4D97-AF65-F5344CB8AC3E}">
        <p14:creationId xmlns:p14="http://schemas.microsoft.com/office/powerpoint/2010/main" val="144820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986D9-BB77-1395-4F1C-1B94005FE24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84B775-9398-71D3-925C-3150E47ADF01}"/>
              </a:ext>
            </a:extLst>
          </p:cNvPr>
          <p:cNvSpPr>
            <a:spLocks noGrp="1"/>
          </p:cNvSpPr>
          <p:nvPr>
            <p:ph type="sldNum" sz="quarter" idx="12"/>
          </p:nvPr>
        </p:nvSpPr>
        <p:spPr/>
        <p:txBody>
          <a:bodyPr/>
          <a:lstStyle/>
          <a:p>
            <a:fld id="{0D88F6F9-7AA3-43E3-B62A-9055FA813FDE}" type="slidenum">
              <a:rPr lang="en-US" smtClean="0"/>
              <a:pPr/>
              <a:t>16</a:t>
            </a:fld>
            <a:endParaRPr lang="en-US" dirty="0"/>
          </a:p>
        </p:txBody>
      </p:sp>
      <p:sp>
        <p:nvSpPr>
          <p:cNvPr id="8" name="Title 7">
            <a:extLst>
              <a:ext uri="{FF2B5EF4-FFF2-40B4-BE49-F238E27FC236}">
                <a16:creationId xmlns:a16="http://schemas.microsoft.com/office/drawing/2014/main" id="{0102DC26-0BCB-BD9F-898B-0CA9858F1215}"/>
              </a:ext>
            </a:extLst>
          </p:cNvPr>
          <p:cNvSpPr>
            <a:spLocks noGrp="1"/>
          </p:cNvSpPr>
          <p:nvPr>
            <p:ph type="title"/>
          </p:nvPr>
        </p:nvSpPr>
        <p:spPr/>
        <p:txBody>
          <a:bodyPr>
            <a:normAutofit fontScale="90000"/>
          </a:bodyPr>
          <a:lstStyle/>
          <a:p>
            <a:r>
              <a:rPr lang="en-US" b="1" dirty="0"/>
              <a:t>Inside the Toolkit</a:t>
            </a:r>
          </a:p>
        </p:txBody>
      </p:sp>
      <p:sp>
        <p:nvSpPr>
          <p:cNvPr id="5" name="TextBox 4">
            <a:extLst>
              <a:ext uri="{FF2B5EF4-FFF2-40B4-BE49-F238E27FC236}">
                <a16:creationId xmlns:a16="http://schemas.microsoft.com/office/drawing/2014/main" id="{8BEAF91A-8939-B591-4A3D-32C7A229E625}"/>
              </a:ext>
            </a:extLst>
          </p:cNvPr>
          <p:cNvSpPr txBox="1"/>
          <p:nvPr/>
        </p:nvSpPr>
        <p:spPr>
          <a:xfrm>
            <a:off x="5774268" y="117460"/>
            <a:ext cx="6112932" cy="743152"/>
          </a:xfrm>
          <a:prstGeom prst="rect">
            <a:avLst/>
          </a:prstGeom>
          <a:noFill/>
        </p:spPr>
        <p:txBody>
          <a:bodyPr wrap="square">
            <a:spAutoFit/>
          </a:bodyPr>
          <a:lstStyle/>
          <a:p>
            <a:pPr marL="0" lvl="0" indent="0" algn="ctr">
              <a:lnSpc>
                <a:spcPts val="5499"/>
              </a:lnSpc>
              <a:spcBef>
                <a:spcPct val="0"/>
              </a:spcBef>
            </a:pPr>
            <a:r>
              <a:rPr lang="en-US" sz="3200" b="1" dirty="0">
                <a:solidFill>
                  <a:srgbClr val="3A3A52"/>
                </a:solidFill>
                <a:ea typeface="Bricolage Grotesque Condensed Bold"/>
                <a:cs typeface="Bricolage Grotesque Condensed Bold"/>
                <a:sym typeface="Bricolage Grotesque Condensed Bold"/>
              </a:rPr>
              <a:t>PREPARING VOLUNTEERS</a:t>
            </a:r>
          </a:p>
        </p:txBody>
      </p:sp>
      <p:sp>
        <p:nvSpPr>
          <p:cNvPr id="7" name="TextBox 6">
            <a:extLst>
              <a:ext uri="{FF2B5EF4-FFF2-40B4-BE49-F238E27FC236}">
                <a16:creationId xmlns:a16="http://schemas.microsoft.com/office/drawing/2014/main" id="{F143917E-4AA7-88EC-8A57-E691E7ACD45A}"/>
              </a:ext>
            </a:extLst>
          </p:cNvPr>
          <p:cNvSpPr txBox="1"/>
          <p:nvPr/>
        </p:nvSpPr>
        <p:spPr>
          <a:xfrm>
            <a:off x="187234" y="2398044"/>
            <a:ext cx="4910667" cy="2061911"/>
          </a:xfrm>
          <a:prstGeom prst="rect">
            <a:avLst/>
          </a:prstGeom>
          <a:noFill/>
        </p:spPr>
        <p:txBody>
          <a:bodyPr wrap="square">
            <a:spAutoFit/>
          </a:bodyPr>
          <a:lstStyle/>
          <a:p>
            <a:pPr marL="475503" lvl="1" indent="-237751" algn="l">
              <a:lnSpc>
                <a:spcPts val="3083"/>
              </a:lnSpc>
              <a:buFont typeface="Arial"/>
              <a:buChar char="•"/>
            </a:pPr>
            <a:r>
              <a:rPr lang="en-US" sz="2400" dirty="0">
                <a:solidFill>
                  <a:srgbClr val="3A3A52"/>
                </a:solidFill>
                <a:ea typeface="TT Hoves"/>
                <a:cs typeface="TT Hoves"/>
                <a:sym typeface="TT Hoves"/>
              </a:rPr>
              <a:t>Getting to Know Volunteers Through Values-Based Questions.</a:t>
            </a:r>
          </a:p>
          <a:p>
            <a:pPr marL="237752" lvl="1" algn="l">
              <a:lnSpc>
                <a:spcPts val="3083"/>
              </a:lnSpc>
            </a:pPr>
            <a:endParaRPr lang="en-US" sz="2400" dirty="0">
              <a:solidFill>
                <a:srgbClr val="3A3A52"/>
              </a:solidFill>
              <a:ea typeface="TT Hoves"/>
              <a:cs typeface="TT Hoves"/>
              <a:sym typeface="TT Hoves"/>
            </a:endParaRPr>
          </a:p>
          <a:p>
            <a:pPr marL="475503" lvl="1" indent="-237751" algn="l">
              <a:lnSpc>
                <a:spcPts val="3083"/>
              </a:lnSpc>
              <a:buFont typeface="Arial"/>
              <a:buChar char="•"/>
            </a:pPr>
            <a:r>
              <a:rPr lang="en-US" sz="2400" dirty="0">
                <a:solidFill>
                  <a:srgbClr val="3A3A52"/>
                </a:solidFill>
                <a:ea typeface="TT Hoves"/>
                <a:cs typeface="TT Hoves"/>
                <a:sym typeface="TT Hoves"/>
              </a:rPr>
              <a:t>Volunteer Training Formats: Strengths and Limitations Guide.</a:t>
            </a:r>
          </a:p>
        </p:txBody>
      </p:sp>
      <p:pic>
        <p:nvPicPr>
          <p:cNvPr id="4" name="Picture 3" descr="A person giving a cup of tea to an old person&#10;&#10;Description automatically generated">
            <a:extLst>
              <a:ext uri="{FF2B5EF4-FFF2-40B4-BE49-F238E27FC236}">
                <a16:creationId xmlns:a16="http://schemas.microsoft.com/office/drawing/2014/main" id="{A6284FBF-0759-A16E-1107-7B7EF8792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1980" y="1319350"/>
            <a:ext cx="6055220" cy="4522894"/>
          </a:xfrm>
          <a:prstGeom prst="rect">
            <a:avLst/>
          </a:prstGeom>
        </p:spPr>
      </p:pic>
    </p:spTree>
    <p:extLst>
      <p:ext uri="{BB962C8B-B14F-4D97-AF65-F5344CB8AC3E}">
        <p14:creationId xmlns:p14="http://schemas.microsoft.com/office/powerpoint/2010/main" val="3488991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986D9-BB77-1395-4F1C-1B94005FE24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84B775-9398-71D3-925C-3150E47ADF01}"/>
              </a:ext>
            </a:extLst>
          </p:cNvPr>
          <p:cNvSpPr>
            <a:spLocks noGrp="1"/>
          </p:cNvSpPr>
          <p:nvPr>
            <p:ph type="sldNum" sz="quarter" idx="12"/>
          </p:nvPr>
        </p:nvSpPr>
        <p:spPr/>
        <p:txBody>
          <a:bodyPr/>
          <a:lstStyle/>
          <a:p>
            <a:fld id="{0D88F6F9-7AA3-43E3-B62A-9055FA813FDE}" type="slidenum">
              <a:rPr lang="en-US" smtClean="0"/>
              <a:pPr/>
              <a:t>17</a:t>
            </a:fld>
            <a:endParaRPr lang="en-US" dirty="0"/>
          </a:p>
        </p:txBody>
      </p:sp>
      <p:sp>
        <p:nvSpPr>
          <p:cNvPr id="8" name="Title 7">
            <a:extLst>
              <a:ext uri="{FF2B5EF4-FFF2-40B4-BE49-F238E27FC236}">
                <a16:creationId xmlns:a16="http://schemas.microsoft.com/office/drawing/2014/main" id="{0102DC26-0BCB-BD9F-898B-0CA9858F1215}"/>
              </a:ext>
            </a:extLst>
          </p:cNvPr>
          <p:cNvSpPr>
            <a:spLocks noGrp="1"/>
          </p:cNvSpPr>
          <p:nvPr>
            <p:ph type="title"/>
          </p:nvPr>
        </p:nvSpPr>
        <p:spPr/>
        <p:txBody>
          <a:bodyPr>
            <a:normAutofit fontScale="90000"/>
          </a:bodyPr>
          <a:lstStyle/>
          <a:p>
            <a:r>
              <a:rPr lang="en-US" b="1" dirty="0"/>
              <a:t>Inside the Toolkit</a:t>
            </a:r>
          </a:p>
        </p:txBody>
      </p:sp>
      <p:sp>
        <p:nvSpPr>
          <p:cNvPr id="2" name="TextBox 16">
            <a:extLst>
              <a:ext uri="{FF2B5EF4-FFF2-40B4-BE49-F238E27FC236}">
                <a16:creationId xmlns:a16="http://schemas.microsoft.com/office/drawing/2014/main" id="{18D8D7E6-CD69-FA52-0260-F4AC024AE25C}"/>
              </a:ext>
            </a:extLst>
          </p:cNvPr>
          <p:cNvSpPr txBox="1"/>
          <p:nvPr/>
        </p:nvSpPr>
        <p:spPr>
          <a:xfrm>
            <a:off x="4783585" y="153705"/>
            <a:ext cx="6987821" cy="637290"/>
          </a:xfrm>
          <a:prstGeom prst="rect">
            <a:avLst/>
          </a:prstGeom>
        </p:spPr>
        <p:txBody>
          <a:bodyPr wrap="square" lIns="0" tIns="0" rIns="0" bIns="0" rtlCol="0" anchor="t">
            <a:spAutoFit/>
          </a:bodyPr>
          <a:lstStyle/>
          <a:p>
            <a:pPr>
              <a:lnSpc>
                <a:spcPts val="5499"/>
              </a:lnSpc>
            </a:pPr>
            <a:r>
              <a:rPr lang="en-US" sz="3200" b="1" dirty="0">
                <a:solidFill>
                  <a:srgbClr val="3A3A52"/>
                </a:solidFill>
                <a:ea typeface="Bricolage Grotesque Condensed Bold"/>
                <a:cs typeface="Bricolage Grotesque Condensed Bold"/>
                <a:sym typeface="Bricolage Grotesque Condensed Bold"/>
              </a:rPr>
              <a:t>BUILDING VOLUNTEER RELATIONSHIPS</a:t>
            </a:r>
          </a:p>
        </p:txBody>
      </p:sp>
      <p:sp>
        <p:nvSpPr>
          <p:cNvPr id="9" name="TextBox 8">
            <a:extLst>
              <a:ext uri="{FF2B5EF4-FFF2-40B4-BE49-F238E27FC236}">
                <a16:creationId xmlns:a16="http://schemas.microsoft.com/office/drawing/2014/main" id="{90827143-1AD0-850A-4D43-A7DE7D6C123F}"/>
              </a:ext>
            </a:extLst>
          </p:cNvPr>
          <p:cNvSpPr txBox="1"/>
          <p:nvPr/>
        </p:nvSpPr>
        <p:spPr>
          <a:xfrm>
            <a:off x="3615025" y="1468313"/>
            <a:ext cx="6163732" cy="869277"/>
          </a:xfrm>
          <a:prstGeom prst="rect">
            <a:avLst/>
          </a:prstGeom>
          <a:noFill/>
        </p:spPr>
        <p:txBody>
          <a:bodyPr wrap="square">
            <a:spAutoFit/>
          </a:bodyPr>
          <a:lstStyle/>
          <a:p>
            <a:pPr marL="474981" lvl="1" indent="-237491" algn="l">
              <a:lnSpc>
                <a:spcPts val="3080"/>
              </a:lnSpc>
              <a:buFont typeface="Arial"/>
              <a:buChar char="•"/>
            </a:pPr>
            <a:r>
              <a:rPr lang="en-US" sz="2400" dirty="0">
                <a:solidFill>
                  <a:srgbClr val="3A3A52"/>
                </a:solidFill>
                <a:ea typeface="TT Hoves"/>
                <a:cs typeface="TT Hoves"/>
                <a:sym typeface="TT Hoves"/>
              </a:rPr>
              <a:t>Defining Retention Worksheet.</a:t>
            </a:r>
          </a:p>
          <a:p>
            <a:pPr marL="474981" lvl="1" indent="-237491" algn="l">
              <a:lnSpc>
                <a:spcPts val="3080"/>
              </a:lnSpc>
              <a:spcBef>
                <a:spcPct val="0"/>
              </a:spcBef>
              <a:buFont typeface="Arial"/>
              <a:buChar char="•"/>
            </a:pPr>
            <a:r>
              <a:rPr lang="en-US" sz="2400" dirty="0">
                <a:solidFill>
                  <a:srgbClr val="3A3A52"/>
                </a:solidFill>
                <a:ea typeface="TT Hoves"/>
                <a:cs typeface="TT Hoves"/>
                <a:sym typeface="TT Hoves"/>
              </a:rPr>
              <a:t>Volunteer Motivation Questionnaire.</a:t>
            </a:r>
          </a:p>
        </p:txBody>
      </p:sp>
      <p:pic>
        <p:nvPicPr>
          <p:cNvPr id="11" name="Picture 10" descr="A group of people posing for a photo&#10;&#10;Description automatically generated">
            <a:extLst>
              <a:ext uri="{FF2B5EF4-FFF2-40B4-BE49-F238E27FC236}">
                <a16:creationId xmlns:a16="http://schemas.microsoft.com/office/drawing/2014/main" id="{65FD3ACD-66FB-1397-89CF-B70ABD04E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664" y="2699665"/>
            <a:ext cx="8969736" cy="2988173"/>
          </a:xfrm>
          <a:prstGeom prst="rect">
            <a:avLst/>
          </a:prstGeom>
          <a:ln>
            <a:solidFill>
              <a:schemeClr val="bg2">
                <a:lumMod val="90000"/>
              </a:schemeClr>
            </a:solidFill>
          </a:ln>
        </p:spPr>
      </p:pic>
    </p:spTree>
    <p:extLst>
      <p:ext uri="{BB962C8B-B14F-4D97-AF65-F5344CB8AC3E}">
        <p14:creationId xmlns:p14="http://schemas.microsoft.com/office/powerpoint/2010/main" val="1053311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76763-DBD7-C88F-B35A-9BA637193C0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A2CC6C-8ABD-63D2-98CE-FC2355CB6B87}"/>
              </a:ext>
            </a:extLst>
          </p:cNvPr>
          <p:cNvSpPr>
            <a:spLocks noGrp="1"/>
          </p:cNvSpPr>
          <p:nvPr>
            <p:ph type="sldNum" sz="quarter" idx="12"/>
          </p:nvPr>
        </p:nvSpPr>
        <p:spPr/>
        <p:txBody>
          <a:bodyPr/>
          <a:lstStyle/>
          <a:p>
            <a:fld id="{0D88F6F9-7AA3-43E3-B62A-9055FA813FDE}" type="slidenum">
              <a:rPr lang="en-US" smtClean="0"/>
              <a:pPr/>
              <a:t>18</a:t>
            </a:fld>
            <a:endParaRPr lang="en-US" dirty="0"/>
          </a:p>
        </p:txBody>
      </p:sp>
      <p:sp>
        <p:nvSpPr>
          <p:cNvPr id="9" name="Title 3">
            <a:extLst>
              <a:ext uri="{FF2B5EF4-FFF2-40B4-BE49-F238E27FC236}">
                <a16:creationId xmlns:a16="http://schemas.microsoft.com/office/drawing/2014/main" id="{9CF73D90-3F9A-00DA-4919-E4B709C72397}"/>
              </a:ext>
            </a:extLst>
          </p:cNvPr>
          <p:cNvSpPr txBox="1">
            <a:spLocks/>
          </p:cNvSpPr>
          <p:nvPr/>
        </p:nvSpPr>
        <p:spPr>
          <a:xfrm>
            <a:off x="208389" y="305179"/>
            <a:ext cx="10515600" cy="58269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Equity Framework Tool</a:t>
            </a:r>
          </a:p>
        </p:txBody>
      </p:sp>
      <p:pic>
        <p:nvPicPr>
          <p:cNvPr id="4" name="Picture 3" descr="A screenshot of a screen&#10;&#10;Description automatically generated">
            <a:extLst>
              <a:ext uri="{FF2B5EF4-FFF2-40B4-BE49-F238E27FC236}">
                <a16:creationId xmlns:a16="http://schemas.microsoft.com/office/drawing/2014/main" id="{3034BA5E-A8BB-13F2-D111-FAD69083CC8C}"/>
              </a:ext>
            </a:extLst>
          </p:cNvPr>
          <p:cNvPicPr>
            <a:picLocks noChangeAspect="1"/>
          </p:cNvPicPr>
          <p:nvPr/>
        </p:nvPicPr>
        <p:blipFill>
          <a:blip r:embed="rId3">
            <a:extLst>
              <a:ext uri="{28A0092B-C50C-407E-A947-70E740481C1C}">
                <a14:useLocalDpi xmlns:a14="http://schemas.microsoft.com/office/drawing/2010/main" val="0"/>
              </a:ext>
            </a:extLst>
          </a:blip>
          <a:srcRect l="18890" t="11592" b="23255"/>
          <a:stretch/>
        </p:blipFill>
        <p:spPr>
          <a:xfrm>
            <a:off x="-23652" y="1186970"/>
            <a:ext cx="12215652" cy="5671030"/>
          </a:xfrm>
          <a:prstGeom prst="rect">
            <a:avLst/>
          </a:prstGeom>
          <a:ln>
            <a:solidFill>
              <a:schemeClr val="bg1">
                <a:lumMod val="75000"/>
              </a:schemeClr>
            </a:solidFill>
          </a:ln>
        </p:spPr>
      </p:pic>
    </p:spTree>
    <p:extLst>
      <p:ext uri="{BB962C8B-B14F-4D97-AF65-F5344CB8AC3E}">
        <p14:creationId xmlns:p14="http://schemas.microsoft.com/office/powerpoint/2010/main" val="3700374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76763-DBD7-C88F-B35A-9BA637193C0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A2CC6C-8ABD-63D2-98CE-FC2355CB6B87}"/>
              </a:ext>
            </a:extLst>
          </p:cNvPr>
          <p:cNvSpPr>
            <a:spLocks noGrp="1"/>
          </p:cNvSpPr>
          <p:nvPr>
            <p:ph type="sldNum" sz="quarter" idx="12"/>
          </p:nvPr>
        </p:nvSpPr>
        <p:spPr/>
        <p:txBody>
          <a:bodyPr/>
          <a:lstStyle/>
          <a:p>
            <a:fld id="{0D88F6F9-7AA3-43E3-B62A-9055FA813FDE}" type="slidenum">
              <a:rPr lang="en-US" smtClean="0"/>
              <a:pPr/>
              <a:t>19</a:t>
            </a:fld>
            <a:endParaRPr lang="en-US" dirty="0"/>
          </a:p>
        </p:txBody>
      </p:sp>
      <p:sp>
        <p:nvSpPr>
          <p:cNvPr id="9" name="Title 3">
            <a:extLst>
              <a:ext uri="{FF2B5EF4-FFF2-40B4-BE49-F238E27FC236}">
                <a16:creationId xmlns:a16="http://schemas.microsoft.com/office/drawing/2014/main" id="{9CF73D90-3F9A-00DA-4919-E4B709C72397}"/>
              </a:ext>
            </a:extLst>
          </p:cNvPr>
          <p:cNvSpPr txBox="1">
            <a:spLocks/>
          </p:cNvSpPr>
          <p:nvPr/>
        </p:nvSpPr>
        <p:spPr>
          <a:xfrm>
            <a:off x="193149" y="327225"/>
            <a:ext cx="10515600" cy="582695"/>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Understanding Volunteers’ Personal Values &amp; Identity</a:t>
            </a:r>
          </a:p>
        </p:txBody>
      </p:sp>
      <p:pic>
        <p:nvPicPr>
          <p:cNvPr id="8" name="Picture 7" descr="A screenshot of a computer&#10;&#10;Description automatically generated">
            <a:extLst>
              <a:ext uri="{FF2B5EF4-FFF2-40B4-BE49-F238E27FC236}">
                <a16:creationId xmlns:a16="http://schemas.microsoft.com/office/drawing/2014/main" id="{EF3E0A76-561B-6974-BF0A-553E8461F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949" y="1668127"/>
            <a:ext cx="6172482" cy="3981202"/>
          </a:xfrm>
          <a:prstGeom prst="rect">
            <a:avLst/>
          </a:prstGeom>
        </p:spPr>
      </p:pic>
      <p:pic>
        <p:nvPicPr>
          <p:cNvPr id="7" name="Picture 6">
            <a:extLst>
              <a:ext uri="{FF2B5EF4-FFF2-40B4-BE49-F238E27FC236}">
                <a16:creationId xmlns:a16="http://schemas.microsoft.com/office/drawing/2014/main" id="{FD5431FA-14D5-5D2D-779D-C1C0FECD30F0}"/>
              </a:ext>
            </a:extLst>
          </p:cNvPr>
          <p:cNvPicPr>
            <a:picLocks noChangeAspect="1"/>
          </p:cNvPicPr>
          <p:nvPr/>
        </p:nvPicPr>
        <p:blipFill>
          <a:blip r:embed="rId4"/>
          <a:stretch>
            <a:fillRect/>
          </a:stretch>
        </p:blipFill>
        <p:spPr>
          <a:xfrm>
            <a:off x="410590" y="1668127"/>
            <a:ext cx="4350116" cy="3981202"/>
          </a:xfrm>
          <a:prstGeom prst="rect">
            <a:avLst/>
          </a:prstGeom>
        </p:spPr>
      </p:pic>
    </p:spTree>
    <p:extLst>
      <p:ext uri="{BB962C8B-B14F-4D97-AF65-F5344CB8AC3E}">
        <p14:creationId xmlns:p14="http://schemas.microsoft.com/office/powerpoint/2010/main" val="3959526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02CC3-23B4-AA4A-0327-7A1F7F92935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BAD2DA-26A5-97BF-7248-5F48995779FB}"/>
              </a:ext>
            </a:extLst>
          </p:cNvPr>
          <p:cNvSpPr>
            <a:spLocks noGrp="1"/>
          </p:cNvSpPr>
          <p:nvPr>
            <p:ph type="sldNum" sz="quarter" idx="12"/>
          </p:nvPr>
        </p:nvSpPr>
        <p:spPr/>
        <p:txBody>
          <a:bodyPr/>
          <a:lstStyle/>
          <a:p>
            <a:fld id="{0D88F6F9-7AA3-43E3-B62A-9055FA813FDE}" type="slidenum">
              <a:rPr lang="en-US" smtClean="0"/>
              <a:pPr/>
              <a:t>2</a:t>
            </a:fld>
            <a:endParaRPr lang="en-US" dirty="0"/>
          </a:p>
        </p:txBody>
      </p:sp>
      <p:sp>
        <p:nvSpPr>
          <p:cNvPr id="6" name="Title 5">
            <a:extLst>
              <a:ext uri="{FF2B5EF4-FFF2-40B4-BE49-F238E27FC236}">
                <a16:creationId xmlns:a16="http://schemas.microsoft.com/office/drawing/2014/main" id="{E2F16A4B-C97E-7D63-056A-2113C8A0D2CB}"/>
              </a:ext>
            </a:extLst>
          </p:cNvPr>
          <p:cNvSpPr>
            <a:spLocks noGrp="1"/>
          </p:cNvSpPr>
          <p:nvPr>
            <p:ph type="title"/>
          </p:nvPr>
        </p:nvSpPr>
        <p:spPr/>
        <p:txBody>
          <a:bodyPr>
            <a:normAutofit fontScale="90000"/>
          </a:bodyPr>
          <a:lstStyle/>
          <a:p>
            <a:r>
              <a:rPr lang="en-US" b="1" dirty="0"/>
              <a:t>VSys Voices Presenters</a:t>
            </a:r>
          </a:p>
        </p:txBody>
      </p:sp>
      <p:sp>
        <p:nvSpPr>
          <p:cNvPr id="5" name="Rectangle 4">
            <a:extLst>
              <a:ext uri="{FF2B5EF4-FFF2-40B4-BE49-F238E27FC236}">
                <a16:creationId xmlns:a16="http://schemas.microsoft.com/office/drawing/2014/main" id="{3E8DFD7B-7E85-022B-51B1-E70BFA6952B1}"/>
              </a:ext>
            </a:extLst>
          </p:cNvPr>
          <p:cNvSpPr/>
          <p:nvPr/>
        </p:nvSpPr>
        <p:spPr>
          <a:xfrm>
            <a:off x="2415987" y="1321949"/>
            <a:ext cx="9549893" cy="1938992"/>
          </a:xfrm>
          <a:prstGeom prst="rect">
            <a:avLst/>
          </a:prstGeom>
        </p:spPr>
        <p:txBody>
          <a:bodyPr wrap="square">
            <a:spAutoFit/>
          </a:bodyPr>
          <a:lstStyle/>
          <a:p>
            <a:pPr algn="just"/>
            <a:r>
              <a:rPr lang="en-US" sz="2000" b="1" dirty="0"/>
              <a:t>Dana Litwin, CVA, </a:t>
            </a:r>
            <a:r>
              <a:rPr lang="en-US" sz="2000" dirty="0"/>
              <a:t>is a globally recognized strategic advisor, speaker, and advocate for civic service. Since 2002 she has guided organizations nationwide to produce breakthrough volunteer and community engagement programs.  Dana is the creator of the YouTube channel “Priceless Advice for Leaders of Volunteers”. She served as President of the Association of Leaders in Volunteer Engagement (AL!VE) and is a founder of the National Alliance for Volunteer Engagement. Learn more at </a:t>
            </a:r>
            <a:r>
              <a:rPr lang="en-US" sz="2000" dirty="0" err="1">
                <a:hlinkClick r:id="rId3"/>
              </a:rPr>
              <a:t>danalitwinconsulting.com</a:t>
            </a:r>
            <a:r>
              <a:rPr lang="en-US" sz="2000" dirty="0"/>
              <a:t>. </a:t>
            </a:r>
          </a:p>
        </p:txBody>
      </p:sp>
      <p:pic>
        <p:nvPicPr>
          <p:cNvPr id="10" name="Picture 9">
            <a:extLst>
              <a:ext uri="{FF2B5EF4-FFF2-40B4-BE49-F238E27FC236}">
                <a16:creationId xmlns:a16="http://schemas.microsoft.com/office/drawing/2014/main" id="{7576CB2A-99C1-A729-B7E6-8F919083A34B}"/>
              </a:ext>
            </a:extLst>
          </p:cNvPr>
          <p:cNvPicPr>
            <a:picLocks noChangeAspect="1"/>
          </p:cNvPicPr>
          <p:nvPr/>
        </p:nvPicPr>
        <p:blipFill>
          <a:blip r:embed="rId4"/>
          <a:stretch>
            <a:fillRect/>
          </a:stretch>
        </p:blipFill>
        <p:spPr>
          <a:xfrm>
            <a:off x="147865" y="1321686"/>
            <a:ext cx="2115721" cy="1938991"/>
          </a:xfrm>
          <a:prstGeom prst="rect">
            <a:avLst/>
          </a:prstGeom>
        </p:spPr>
      </p:pic>
      <p:sp>
        <p:nvSpPr>
          <p:cNvPr id="4" name="TextBox 3">
            <a:extLst>
              <a:ext uri="{FF2B5EF4-FFF2-40B4-BE49-F238E27FC236}">
                <a16:creationId xmlns:a16="http://schemas.microsoft.com/office/drawing/2014/main" id="{0B42BD87-984A-2828-2F0E-94779DCBE173}"/>
              </a:ext>
            </a:extLst>
          </p:cNvPr>
          <p:cNvSpPr txBox="1"/>
          <p:nvPr/>
        </p:nvSpPr>
        <p:spPr>
          <a:xfrm>
            <a:off x="147865" y="3858677"/>
            <a:ext cx="9530920" cy="1908215"/>
          </a:xfrm>
          <a:prstGeom prst="rect">
            <a:avLst/>
          </a:prstGeom>
          <a:noFill/>
        </p:spPr>
        <p:txBody>
          <a:bodyPr wrap="square" rtlCol="0">
            <a:spAutoFit/>
          </a:bodyPr>
          <a:lstStyle/>
          <a:p>
            <a:r>
              <a:rPr lang="en-US" sz="2000" b="1" dirty="0">
                <a:ea typeface="Open Sans" panose="020B0606030504020204" pitchFamily="34" charset="0"/>
                <a:cs typeface="Calibri" panose="020F0502020204030204" pitchFamily="34" charset="0"/>
              </a:rPr>
              <a:t>Todd McMullin </a:t>
            </a:r>
            <a:r>
              <a:rPr lang="en-US" sz="2000" dirty="0">
                <a:ea typeface="Open Sans" panose="020B0606030504020204" pitchFamily="34" charset="0"/>
                <a:cs typeface="Calibri" panose="020F0502020204030204" pitchFamily="34" charset="0"/>
              </a:rPr>
              <a:t>graduated in non-profit management and has 25 years experience as a technology consultant for community organizations. He is the co-founder of a United Way chapter, a local Volunteer Center, Samaritan Technologies, The Disaster Help Network, The Congress of Volunteer Association Administrators and the Association of Leaders in Volunteer Engagement (AL!VE). </a:t>
            </a:r>
          </a:p>
          <a:p>
            <a:endParaRPr lang="en-US" dirty="0"/>
          </a:p>
        </p:txBody>
      </p:sp>
      <p:pic>
        <p:nvPicPr>
          <p:cNvPr id="9" name="Picture 8" descr="A person posing for the camera&#10;&#10;Description automatically generated">
            <a:extLst>
              <a:ext uri="{FF2B5EF4-FFF2-40B4-BE49-F238E27FC236}">
                <a16:creationId xmlns:a16="http://schemas.microsoft.com/office/drawing/2014/main" id="{31668D35-FBE5-85F8-4604-A4A7715190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192" t="6752" r="10799" b="30469"/>
          <a:stretch/>
        </p:blipFill>
        <p:spPr>
          <a:xfrm>
            <a:off x="9993084" y="3488356"/>
            <a:ext cx="1869619" cy="2278536"/>
          </a:xfrm>
          <a:prstGeom prst="rect">
            <a:avLst/>
          </a:prstGeom>
        </p:spPr>
      </p:pic>
    </p:spTree>
    <p:extLst>
      <p:ext uri="{BB962C8B-B14F-4D97-AF65-F5344CB8AC3E}">
        <p14:creationId xmlns:p14="http://schemas.microsoft.com/office/powerpoint/2010/main" val="4043676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C0E3DF-281A-4D92-B533-D6B396A95287}"/>
              </a:ext>
            </a:extLst>
          </p:cNvPr>
          <p:cNvSpPr>
            <a:spLocks noGrp="1"/>
          </p:cNvSpPr>
          <p:nvPr>
            <p:ph type="title"/>
          </p:nvPr>
        </p:nvSpPr>
        <p:spPr/>
        <p:txBody>
          <a:bodyPr>
            <a:normAutofit/>
          </a:bodyPr>
          <a:lstStyle/>
          <a:p>
            <a:r>
              <a:rPr lang="en-US" sz="4000" dirty="0">
                <a:latin typeface="+mn-lt"/>
              </a:rPr>
              <a:t>Ideas to Action</a:t>
            </a:r>
          </a:p>
        </p:txBody>
      </p:sp>
      <p:sp>
        <p:nvSpPr>
          <p:cNvPr id="5" name="Slide Number Placeholder 4">
            <a:extLst>
              <a:ext uri="{FF2B5EF4-FFF2-40B4-BE49-F238E27FC236}">
                <a16:creationId xmlns:a16="http://schemas.microsoft.com/office/drawing/2014/main" id="{C2CDFC90-2258-45C5-99DA-D7A956D8E617}"/>
              </a:ext>
            </a:extLst>
          </p:cNvPr>
          <p:cNvSpPr>
            <a:spLocks noGrp="1"/>
          </p:cNvSpPr>
          <p:nvPr>
            <p:ph type="sldNum" sz="quarter" idx="12"/>
          </p:nvPr>
        </p:nvSpPr>
        <p:spPr/>
        <p:txBody>
          <a:bodyPr/>
          <a:lstStyle/>
          <a:p>
            <a:fld id="{3BF14411-7CDE-47F2-81FB-05BB0CABFAD8}" type="slidenum">
              <a:rPr lang="en-US" smtClean="0"/>
              <a:pPr/>
              <a:t>20</a:t>
            </a:fld>
            <a:endParaRPr lang="en-US" dirty="0"/>
          </a:p>
        </p:txBody>
      </p:sp>
    </p:spTree>
    <p:extLst>
      <p:ext uri="{BB962C8B-B14F-4D97-AF65-F5344CB8AC3E}">
        <p14:creationId xmlns:p14="http://schemas.microsoft.com/office/powerpoint/2010/main" val="1161382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D9A0B-4F1B-E392-31B6-ECBB1A5F24E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5D4291-56FD-2E28-2B8C-47A987460F68}"/>
              </a:ext>
            </a:extLst>
          </p:cNvPr>
          <p:cNvSpPr>
            <a:spLocks noGrp="1"/>
          </p:cNvSpPr>
          <p:nvPr>
            <p:ph type="sldNum" sz="quarter" idx="12"/>
          </p:nvPr>
        </p:nvSpPr>
        <p:spPr/>
        <p:txBody>
          <a:bodyPr/>
          <a:lstStyle/>
          <a:p>
            <a:fld id="{0D88F6F9-7AA3-43E3-B62A-9055FA813FDE}" type="slidenum">
              <a:rPr lang="en-US" smtClean="0"/>
              <a:pPr/>
              <a:t>21</a:t>
            </a:fld>
            <a:endParaRPr lang="en-US" dirty="0"/>
          </a:p>
        </p:txBody>
      </p:sp>
      <p:sp>
        <p:nvSpPr>
          <p:cNvPr id="7" name="TextBox 6">
            <a:extLst>
              <a:ext uri="{FF2B5EF4-FFF2-40B4-BE49-F238E27FC236}">
                <a16:creationId xmlns:a16="http://schemas.microsoft.com/office/drawing/2014/main" id="{14908128-C054-8F79-60EA-392190068498}"/>
              </a:ext>
            </a:extLst>
          </p:cNvPr>
          <p:cNvSpPr txBox="1"/>
          <p:nvPr/>
        </p:nvSpPr>
        <p:spPr>
          <a:xfrm>
            <a:off x="361245" y="225778"/>
            <a:ext cx="8274958" cy="707886"/>
          </a:xfrm>
          <a:prstGeom prst="rect">
            <a:avLst/>
          </a:prstGeom>
          <a:noFill/>
        </p:spPr>
        <p:txBody>
          <a:bodyPr wrap="none" rtlCol="0">
            <a:spAutoFit/>
          </a:bodyPr>
          <a:lstStyle/>
          <a:p>
            <a:r>
              <a:rPr lang="en-US" sz="4000" b="1" dirty="0">
                <a:latin typeface="+mj-lt"/>
              </a:rPr>
              <a:t>How to Make the Toolkit Work for You</a:t>
            </a:r>
          </a:p>
        </p:txBody>
      </p:sp>
      <p:sp>
        <p:nvSpPr>
          <p:cNvPr id="13" name="TextBox 14">
            <a:extLst>
              <a:ext uri="{FF2B5EF4-FFF2-40B4-BE49-F238E27FC236}">
                <a16:creationId xmlns:a16="http://schemas.microsoft.com/office/drawing/2014/main" id="{5CAB11CE-6DCC-D275-4110-D2C7AC1359BB}"/>
              </a:ext>
            </a:extLst>
          </p:cNvPr>
          <p:cNvSpPr txBox="1"/>
          <p:nvPr/>
        </p:nvSpPr>
        <p:spPr>
          <a:xfrm>
            <a:off x="536775" y="2784995"/>
            <a:ext cx="5942403" cy="1118191"/>
          </a:xfrm>
          <a:prstGeom prst="rect">
            <a:avLst/>
          </a:prstGeom>
        </p:spPr>
        <p:txBody>
          <a:bodyPr wrap="square" lIns="0" tIns="0" rIns="0" bIns="0" rtlCol="0" anchor="t">
            <a:spAutoFit/>
          </a:bodyPr>
          <a:lstStyle/>
          <a:p>
            <a:pPr marL="0" lvl="0" indent="0" algn="l">
              <a:lnSpc>
                <a:spcPts val="4479"/>
              </a:lnSpc>
              <a:spcBef>
                <a:spcPct val="0"/>
              </a:spcBef>
            </a:pPr>
            <a:r>
              <a:rPr lang="en-US" sz="3199" b="1" dirty="0">
                <a:solidFill>
                  <a:srgbClr val="3A3A52"/>
                </a:solidFill>
                <a:ea typeface="TT Hoves Bold"/>
                <a:cs typeface="TT Hoves Bold"/>
                <a:sym typeface="TT Hoves Bold"/>
              </a:rPr>
              <a:t>Take Stock:</a:t>
            </a:r>
          </a:p>
          <a:p>
            <a:pPr marL="0" lvl="0" indent="0" algn="l">
              <a:lnSpc>
                <a:spcPts val="4479"/>
              </a:lnSpc>
              <a:spcBef>
                <a:spcPct val="0"/>
              </a:spcBef>
            </a:pPr>
            <a:r>
              <a:rPr lang="en-US" sz="3199" dirty="0">
                <a:solidFill>
                  <a:schemeClr val="accent1"/>
                </a:solidFill>
                <a:ea typeface="TT Hoves Bold"/>
                <a:cs typeface="TT Hoves Bold"/>
                <a:sym typeface="TT Hoves Bold"/>
              </a:rPr>
              <a:t>Equity Practice Framework</a:t>
            </a:r>
          </a:p>
        </p:txBody>
      </p:sp>
      <p:sp>
        <p:nvSpPr>
          <p:cNvPr id="15" name="TextBox 16">
            <a:extLst>
              <a:ext uri="{FF2B5EF4-FFF2-40B4-BE49-F238E27FC236}">
                <a16:creationId xmlns:a16="http://schemas.microsoft.com/office/drawing/2014/main" id="{8B5FD209-A6DC-1586-28EB-6B2FAFE23994}"/>
              </a:ext>
            </a:extLst>
          </p:cNvPr>
          <p:cNvSpPr txBox="1"/>
          <p:nvPr/>
        </p:nvSpPr>
        <p:spPr>
          <a:xfrm>
            <a:off x="5944797" y="2496454"/>
            <a:ext cx="5942403" cy="1695272"/>
          </a:xfrm>
          <a:prstGeom prst="rect">
            <a:avLst/>
          </a:prstGeom>
        </p:spPr>
        <p:txBody>
          <a:bodyPr wrap="square" lIns="0" tIns="0" rIns="0" bIns="0" rtlCol="0" anchor="t">
            <a:spAutoFit/>
          </a:bodyPr>
          <a:lstStyle/>
          <a:p>
            <a:pPr marL="0" lvl="0" indent="0" algn="l">
              <a:lnSpc>
                <a:spcPts val="4479"/>
              </a:lnSpc>
              <a:spcBef>
                <a:spcPct val="0"/>
              </a:spcBef>
            </a:pPr>
            <a:r>
              <a:rPr lang="en-US" sz="3199" b="1" dirty="0">
                <a:solidFill>
                  <a:srgbClr val="3A3A52"/>
                </a:solidFill>
                <a:ea typeface="TT Hoves Bold"/>
                <a:cs typeface="TT Hoves Bold"/>
                <a:sym typeface="TT Hoves Bold"/>
              </a:rPr>
              <a:t>Make It A Team Effort:</a:t>
            </a:r>
          </a:p>
          <a:p>
            <a:pPr marL="0" lvl="0" indent="0" algn="l">
              <a:lnSpc>
                <a:spcPts val="4479"/>
              </a:lnSpc>
              <a:spcBef>
                <a:spcPct val="0"/>
              </a:spcBef>
            </a:pPr>
            <a:r>
              <a:rPr lang="en-US" sz="3199" dirty="0">
                <a:solidFill>
                  <a:schemeClr val="accent1"/>
                </a:solidFill>
                <a:ea typeface="TT Hoves Bold"/>
                <a:cs typeface="TT Hoves Bold"/>
                <a:sym typeface="TT Hoves Bold"/>
              </a:rPr>
              <a:t>Guiding Questions for Equity and Inclusion in Volunteer Engagement</a:t>
            </a:r>
          </a:p>
        </p:txBody>
      </p:sp>
    </p:spTree>
    <p:extLst>
      <p:ext uri="{BB962C8B-B14F-4D97-AF65-F5344CB8AC3E}">
        <p14:creationId xmlns:p14="http://schemas.microsoft.com/office/powerpoint/2010/main" val="766150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D9A0B-4F1B-E392-31B6-ECBB1A5F24E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5D4291-56FD-2E28-2B8C-47A987460F68}"/>
              </a:ext>
            </a:extLst>
          </p:cNvPr>
          <p:cNvSpPr>
            <a:spLocks noGrp="1"/>
          </p:cNvSpPr>
          <p:nvPr>
            <p:ph type="sldNum" sz="quarter" idx="12"/>
          </p:nvPr>
        </p:nvSpPr>
        <p:spPr/>
        <p:txBody>
          <a:bodyPr/>
          <a:lstStyle/>
          <a:p>
            <a:fld id="{0D88F6F9-7AA3-43E3-B62A-9055FA813FDE}" type="slidenum">
              <a:rPr lang="en-US" smtClean="0"/>
              <a:pPr/>
              <a:t>22</a:t>
            </a:fld>
            <a:endParaRPr lang="en-US" dirty="0"/>
          </a:p>
        </p:txBody>
      </p:sp>
      <p:sp>
        <p:nvSpPr>
          <p:cNvPr id="7" name="TextBox 6">
            <a:extLst>
              <a:ext uri="{FF2B5EF4-FFF2-40B4-BE49-F238E27FC236}">
                <a16:creationId xmlns:a16="http://schemas.microsoft.com/office/drawing/2014/main" id="{14908128-C054-8F79-60EA-392190068498}"/>
              </a:ext>
            </a:extLst>
          </p:cNvPr>
          <p:cNvSpPr txBox="1"/>
          <p:nvPr/>
        </p:nvSpPr>
        <p:spPr>
          <a:xfrm>
            <a:off x="361245" y="225778"/>
            <a:ext cx="8274958" cy="707886"/>
          </a:xfrm>
          <a:prstGeom prst="rect">
            <a:avLst/>
          </a:prstGeom>
          <a:noFill/>
        </p:spPr>
        <p:txBody>
          <a:bodyPr wrap="none" rtlCol="0">
            <a:spAutoFit/>
          </a:bodyPr>
          <a:lstStyle/>
          <a:p>
            <a:r>
              <a:rPr lang="en-US" sz="4000" b="1" dirty="0">
                <a:latin typeface="+mj-lt"/>
              </a:rPr>
              <a:t>How to Make the Toolkit Work for You</a:t>
            </a:r>
          </a:p>
        </p:txBody>
      </p:sp>
      <p:sp>
        <p:nvSpPr>
          <p:cNvPr id="8" name="TextBox 5">
            <a:extLst>
              <a:ext uri="{FF2B5EF4-FFF2-40B4-BE49-F238E27FC236}">
                <a16:creationId xmlns:a16="http://schemas.microsoft.com/office/drawing/2014/main" id="{4D3915E6-F0C1-DFD8-5711-FDB66FB14601}"/>
              </a:ext>
            </a:extLst>
          </p:cNvPr>
          <p:cNvSpPr txBox="1"/>
          <p:nvPr/>
        </p:nvSpPr>
        <p:spPr>
          <a:xfrm>
            <a:off x="5034857" y="4490931"/>
            <a:ext cx="7321321" cy="826445"/>
          </a:xfrm>
          <a:prstGeom prst="rect">
            <a:avLst/>
          </a:prstGeom>
        </p:spPr>
        <p:txBody>
          <a:bodyPr lIns="0" tIns="0" rIns="0" bIns="0" rtlCol="0" anchor="t">
            <a:spAutoFit/>
          </a:bodyPr>
          <a:lstStyle/>
          <a:p>
            <a:pPr marL="0" lvl="0" indent="0" algn="l">
              <a:lnSpc>
                <a:spcPts val="3199"/>
              </a:lnSpc>
            </a:pPr>
            <a:r>
              <a:rPr lang="en-US" sz="3199" dirty="0">
                <a:solidFill>
                  <a:srgbClr val="427DB7"/>
                </a:solidFill>
                <a:ea typeface="TT Hoves"/>
                <a:cs typeface="TT Hoves"/>
                <a:sym typeface="TT Hoves"/>
              </a:rPr>
              <a:t>Block out 30 minutes once a week to dive into a tool.</a:t>
            </a:r>
          </a:p>
        </p:txBody>
      </p:sp>
      <p:sp>
        <p:nvSpPr>
          <p:cNvPr id="9" name="TextBox 6">
            <a:extLst>
              <a:ext uri="{FF2B5EF4-FFF2-40B4-BE49-F238E27FC236}">
                <a16:creationId xmlns:a16="http://schemas.microsoft.com/office/drawing/2014/main" id="{50EDB6F6-4AE2-312F-8F23-0B9532F56EBB}"/>
              </a:ext>
            </a:extLst>
          </p:cNvPr>
          <p:cNvSpPr txBox="1"/>
          <p:nvPr/>
        </p:nvSpPr>
        <p:spPr>
          <a:xfrm>
            <a:off x="5034857" y="3796558"/>
            <a:ext cx="6810805" cy="537846"/>
          </a:xfrm>
          <a:prstGeom prst="rect">
            <a:avLst/>
          </a:prstGeom>
        </p:spPr>
        <p:txBody>
          <a:bodyPr lIns="0" tIns="0" rIns="0" bIns="0" rtlCol="0" anchor="t">
            <a:spAutoFit/>
          </a:bodyPr>
          <a:lstStyle/>
          <a:p>
            <a:pPr marL="0" lvl="0" indent="0" algn="l">
              <a:lnSpc>
                <a:spcPts val="4479"/>
              </a:lnSpc>
              <a:spcBef>
                <a:spcPct val="0"/>
              </a:spcBef>
            </a:pPr>
            <a:r>
              <a:rPr lang="en-US" sz="3199" b="1" dirty="0">
                <a:solidFill>
                  <a:srgbClr val="3A3A52"/>
                </a:solidFill>
                <a:ea typeface="TT Hoves Bold"/>
                <a:cs typeface="TT Hoves Bold"/>
                <a:sym typeface="TT Hoves Bold"/>
              </a:rPr>
              <a:t>Be Curious And Intentional:</a:t>
            </a:r>
          </a:p>
        </p:txBody>
      </p:sp>
      <p:sp>
        <p:nvSpPr>
          <p:cNvPr id="10" name="TextBox 7">
            <a:extLst>
              <a:ext uri="{FF2B5EF4-FFF2-40B4-BE49-F238E27FC236}">
                <a16:creationId xmlns:a16="http://schemas.microsoft.com/office/drawing/2014/main" id="{D66A3BEF-85E9-01DC-46CA-060610ED5367}"/>
              </a:ext>
            </a:extLst>
          </p:cNvPr>
          <p:cNvSpPr txBox="1"/>
          <p:nvPr/>
        </p:nvSpPr>
        <p:spPr>
          <a:xfrm>
            <a:off x="536776" y="2277961"/>
            <a:ext cx="6029387" cy="826445"/>
          </a:xfrm>
          <a:prstGeom prst="rect">
            <a:avLst/>
          </a:prstGeom>
        </p:spPr>
        <p:txBody>
          <a:bodyPr lIns="0" tIns="0" rIns="0" bIns="0" rtlCol="0" anchor="t">
            <a:spAutoFit/>
          </a:bodyPr>
          <a:lstStyle/>
          <a:p>
            <a:pPr marL="0" lvl="0" indent="0" algn="l">
              <a:lnSpc>
                <a:spcPts val="3199"/>
              </a:lnSpc>
            </a:pPr>
            <a:r>
              <a:rPr lang="en-US" sz="3199" dirty="0">
                <a:solidFill>
                  <a:srgbClr val="427DB7"/>
                </a:solidFill>
                <a:ea typeface="TT Hoves"/>
                <a:cs typeface="TT Hoves"/>
                <a:sym typeface="TT Hoves"/>
              </a:rPr>
              <a:t>A Guide for Creating Inclusive Position Descriptions</a:t>
            </a:r>
          </a:p>
        </p:txBody>
      </p:sp>
      <p:sp>
        <p:nvSpPr>
          <p:cNvPr id="11" name="TextBox 8">
            <a:extLst>
              <a:ext uri="{FF2B5EF4-FFF2-40B4-BE49-F238E27FC236}">
                <a16:creationId xmlns:a16="http://schemas.microsoft.com/office/drawing/2014/main" id="{9C5CFABF-399E-7392-E54C-9302FB5612FB}"/>
              </a:ext>
            </a:extLst>
          </p:cNvPr>
          <p:cNvSpPr txBox="1"/>
          <p:nvPr/>
        </p:nvSpPr>
        <p:spPr>
          <a:xfrm>
            <a:off x="536776" y="1625815"/>
            <a:ext cx="7685446" cy="537846"/>
          </a:xfrm>
          <a:prstGeom prst="rect">
            <a:avLst/>
          </a:prstGeom>
        </p:spPr>
        <p:txBody>
          <a:bodyPr lIns="0" tIns="0" rIns="0" bIns="0" rtlCol="0" anchor="t">
            <a:spAutoFit/>
          </a:bodyPr>
          <a:lstStyle/>
          <a:p>
            <a:pPr marL="0" lvl="0" indent="0" algn="l">
              <a:lnSpc>
                <a:spcPts val="4479"/>
              </a:lnSpc>
              <a:spcBef>
                <a:spcPct val="0"/>
              </a:spcBef>
            </a:pPr>
            <a:r>
              <a:rPr lang="en-US" sz="3199" b="1" dirty="0">
                <a:solidFill>
                  <a:srgbClr val="3A3A52"/>
                </a:solidFill>
                <a:ea typeface="TT Hoves Bold"/>
                <a:cs typeface="TT Hoves Bold"/>
                <a:sym typeface="TT Hoves Bold"/>
              </a:rPr>
              <a:t>Enhance Your Current Practice:</a:t>
            </a:r>
          </a:p>
        </p:txBody>
      </p:sp>
    </p:spTree>
    <p:extLst>
      <p:ext uri="{BB962C8B-B14F-4D97-AF65-F5344CB8AC3E}">
        <p14:creationId xmlns:p14="http://schemas.microsoft.com/office/powerpoint/2010/main" val="1701254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10F48-B506-8203-A579-BED958AE573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2F37AE-9F86-2B3E-A61D-7FDC5AF9B161}"/>
              </a:ext>
            </a:extLst>
          </p:cNvPr>
          <p:cNvSpPr>
            <a:spLocks noGrp="1"/>
          </p:cNvSpPr>
          <p:nvPr>
            <p:ph sz="quarter" idx="13"/>
          </p:nvPr>
        </p:nvSpPr>
        <p:spPr>
          <a:xfrm>
            <a:off x="518980" y="1489544"/>
            <a:ext cx="4189767" cy="2964698"/>
          </a:xfrm>
        </p:spPr>
        <p:txBody>
          <a:bodyPr/>
          <a:lstStyle/>
          <a:p>
            <a:endParaRPr lang="en-US" sz="2800" b="0" i="0" dirty="0">
              <a:solidFill>
                <a:srgbClr val="1F1F1F"/>
              </a:solidFill>
              <a:effectLst/>
              <a:latin typeface="Google Sans"/>
            </a:endParaRPr>
          </a:p>
          <a:p>
            <a:endParaRPr lang="en-US" sz="2800" b="0" i="0" dirty="0">
              <a:solidFill>
                <a:srgbClr val="1F1F1F"/>
              </a:solidFill>
              <a:effectLst/>
              <a:latin typeface="Google Sans"/>
            </a:endParaRPr>
          </a:p>
          <a:p>
            <a:pPr algn="l"/>
            <a:endParaRPr lang="en-US" sz="2800" dirty="0">
              <a:solidFill>
                <a:srgbClr val="1F1F1F"/>
              </a:solidFill>
              <a:latin typeface="Google Sans"/>
            </a:endParaRPr>
          </a:p>
        </p:txBody>
      </p:sp>
      <p:sp>
        <p:nvSpPr>
          <p:cNvPr id="3" name="Slide Number Placeholder 2">
            <a:extLst>
              <a:ext uri="{FF2B5EF4-FFF2-40B4-BE49-F238E27FC236}">
                <a16:creationId xmlns:a16="http://schemas.microsoft.com/office/drawing/2014/main" id="{2713E6CA-B959-D47E-2D3B-DC814D1A2C54}"/>
              </a:ext>
            </a:extLst>
          </p:cNvPr>
          <p:cNvSpPr>
            <a:spLocks noGrp="1"/>
          </p:cNvSpPr>
          <p:nvPr>
            <p:ph type="sldNum" sz="quarter" idx="12"/>
          </p:nvPr>
        </p:nvSpPr>
        <p:spPr/>
        <p:txBody>
          <a:bodyPr/>
          <a:lstStyle/>
          <a:p>
            <a:fld id="{0D88F6F9-7AA3-43E3-B62A-9055FA813FDE}" type="slidenum">
              <a:rPr lang="en-US" smtClean="0"/>
              <a:pPr/>
              <a:t>23</a:t>
            </a:fld>
            <a:endParaRPr lang="en-US" dirty="0"/>
          </a:p>
        </p:txBody>
      </p:sp>
      <p:sp>
        <p:nvSpPr>
          <p:cNvPr id="8" name="TextBox 7">
            <a:extLst>
              <a:ext uri="{FF2B5EF4-FFF2-40B4-BE49-F238E27FC236}">
                <a16:creationId xmlns:a16="http://schemas.microsoft.com/office/drawing/2014/main" id="{164E1FC5-DCE5-BBDB-677A-FD27175C35A1}"/>
              </a:ext>
            </a:extLst>
          </p:cNvPr>
          <p:cNvSpPr txBox="1"/>
          <p:nvPr/>
        </p:nvSpPr>
        <p:spPr>
          <a:xfrm>
            <a:off x="210124" y="1364777"/>
            <a:ext cx="8997246" cy="4347793"/>
          </a:xfrm>
          <a:prstGeom prst="rect">
            <a:avLst/>
          </a:prstGeom>
          <a:noFill/>
        </p:spPr>
        <p:txBody>
          <a:bodyPr wrap="square">
            <a:spAutoFit/>
          </a:bodyPr>
          <a:lstStyle/>
          <a:p>
            <a:pPr marL="742312" lvl="1" indent="-342900" algn="l">
              <a:lnSpc>
                <a:spcPts val="4180"/>
              </a:lnSpc>
              <a:buFont typeface="Arial" panose="020B0604020202020204" pitchFamily="34" charset="0"/>
              <a:buChar char="•"/>
            </a:pPr>
            <a:r>
              <a:rPr lang="en-US" sz="2400" spc="-92" dirty="0">
                <a:ea typeface="TT Hoves"/>
                <a:cs typeface="TT Hoves"/>
                <a:sym typeface="TT Hoves"/>
              </a:rPr>
              <a:t>There is no one right way.</a:t>
            </a:r>
          </a:p>
          <a:p>
            <a:pPr marL="742312" lvl="1" indent="-342900" algn="l">
              <a:lnSpc>
                <a:spcPts val="4180"/>
              </a:lnSpc>
              <a:buFont typeface="Arial" panose="020B0604020202020204" pitchFamily="34" charset="0"/>
              <a:buChar char="•"/>
            </a:pPr>
            <a:r>
              <a:rPr lang="en-US" sz="2400" spc="-92" dirty="0">
                <a:ea typeface="TT Hoves"/>
                <a:cs typeface="TT Hoves"/>
                <a:sym typeface="TT Hoves"/>
              </a:rPr>
              <a:t>We are all learning and unlearning. </a:t>
            </a:r>
          </a:p>
          <a:p>
            <a:pPr marL="742312" lvl="1" indent="-342900" algn="l">
              <a:lnSpc>
                <a:spcPts val="4180"/>
              </a:lnSpc>
              <a:buFont typeface="Arial" panose="020B0604020202020204" pitchFamily="34" charset="0"/>
              <a:buChar char="•"/>
            </a:pPr>
            <a:r>
              <a:rPr lang="en-US" sz="2400" spc="-92" dirty="0">
                <a:ea typeface="TT Hoves"/>
                <a:cs typeface="TT Hoves"/>
                <a:sym typeface="TT Hoves"/>
              </a:rPr>
              <a:t>People want to tell you about themselves - Let them.</a:t>
            </a:r>
          </a:p>
          <a:p>
            <a:pPr marL="742312" lvl="1" indent="-342900" algn="l">
              <a:lnSpc>
                <a:spcPts val="4180"/>
              </a:lnSpc>
              <a:buFont typeface="Arial" panose="020B0604020202020204" pitchFamily="34" charset="0"/>
              <a:buChar char="•"/>
            </a:pPr>
            <a:r>
              <a:rPr lang="en-US" sz="2400" spc="-92" dirty="0">
                <a:ea typeface="TT Hoves"/>
                <a:cs typeface="TT Hoves"/>
                <a:sym typeface="TT Hoves"/>
              </a:rPr>
              <a:t>We are all at different stages of understanding this work.  </a:t>
            </a:r>
          </a:p>
          <a:p>
            <a:pPr marL="742312" lvl="1" indent="-342900" algn="l">
              <a:lnSpc>
                <a:spcPts val="4180"/>
              </a:lnSpc>
              <a:buFont typeface="Arial" panose="020B0604020202020204" pitchFamily="34" charset="0"/>
              <a:buChar char="•"/>
            </a:pPr>
            <a:r>
              <a:rPr lang="en-US" sz="2400" spc="-92" dirty="0">
                <a:ea typeface="TT Hoves"/>
                <a:cs typeface="TT Hoves"/>
                <a:sym typeface="TT Hoves"/>
              </a:rPr>
              <a:t>Meet people where they are at.</a:t>
            </a:r>
          </a:p>
          <a:p>
            <a:pPr marL="742312" lvl="1" indent="-342900" algn="l">
              <a:lnSpc>
                <a:spcPts val="4180"/>
              </a:lnSpc>
              <a:buFont typeface="Arial" panose="020B0604020202020204" pitchFamily="34" charset="0"/>
              <a:buChar char="•"/>
            </a:pPr>
            <a:r>
              <a:rPr lang="en-US" sz="2400" spc="-92" dirty="0">
                <a:ea typeface="TT Hoves"/>
                <a:cs typeface="TT Hoves"/>
                <a:sym typeface="TT Hoves"/>
              </a:rPr>
              <a:t>What we DO matters.</a:t>
            </a:r>
          </a:p>
          <a:p>
            <a:pPr marL="742312" lvl="1" indent="-342900" algn="l">
              <a:lnSpc>
                <a:spcPts val="4180"/>
              </a:lnSpc>
              <a:buFont typeface="Arial" panose="020B0604020202020204" pitchFamily="34" charset="0"/>
              <a:buChar char="•"/>
            </a:pPr>
            <a:r>
              <a:rPr lang="en-US" sz="2400" spc="-92" dirty="0">
                <a:ea typeface="TT Hoves"/>
                <a:cs typeface="TT Hoves"/>
                <a:sym typeface="TT Hoves"/>
              </a:rPr>
              <a:t>People are being left out.  </a:t>
            </a:r>
          </a:p>
          <a:p>
            <a:pPr marL="742312" lvl="1" indent="-342900" algn="l">
              <a:lnSpc>
                <a:spcPts val="4180"/>
              </a:lnSpc>
              <a:buFont typeface="Arial" panose="020B0604020202020204" pitchFamily="34" charset="0"/>
              <a:buChar char="•"/>
            </a:pPr>
            <a:r>
              <a:rPr lang="en-US" sz="2400" spc="-92" dirty="0">
                <a:ea typeface="TT Hoves"/>
                <a:cs typeface="TT Hoves"/>
                <a:sym typeface="TT Hoves"/>
              </a:rPr>
              <a:t>Start today!</a:t>
            </a:r>
          </a:p>
        </p:txBody>
      </p:sp>
      <p:sp>
        <p:nvSpPr>
          <p:cNvPr id="9" name="TextBox 8">
            <a:extLst>
              <a:ext uri="{FF2B5EF4-FFF2-40B4-BE49-F238E27FC236}">
                <a16:creationId xmlns:a16="http://schemas.microsoft.com/office/drawing/2014/main" id="{465EF077-17E5-5DA5-CCED-5F02AA2CA844}"/>
              </a:ext>
            </a:extLst>
          </p:cNvPr>
          <p:cNvSpPr txBox="1"/>
          <p:nvPr/>
        </p:nvSpPr>
        <p:spPr>
          <a:xfrm>
            <a:off x="518980" y="291115"/>
            <a:ext cx="6355522" cy="707886"/>
          </a:xfrm>
          <a:prstGeom prst="rect">
            <a:avLst/>
          </a:prstGeom>
          <a:noFill/>
        </p:spPr>
        <p:txBody>
          <a:bodyPr wrap="none" rtlCol="0">
            <a:spAutoFit/>
          </a:bodyPr>
          <a:lstStyle/>
          <a:p>
            <a:r>
              <a:rPr lang="en-US" sz="4000" dirty="0"/>
              <a:t>In Summary: Lessons Learned</a:t>
            </a:r>
          </a:p>
        </p:txBody>
      </p:sp>
      <p:sp>
        <p:nvSpPr>
          <p:cNvPr id="10" name="Freeform 2">
            <a:extLst>
              <a:ext uri="{FF2B5EF4-FFF2-40B4-BE49-F238E27FC236}">
                <a16:creationId xmlns:a16="http://schemas.microsoft.com/office/drawing/2014/main" id="{B837253C-AD5F-004F-32AB-1B46BB05963C}"/>
              </a:ext>
            </a:extLst>
          </p:cNvPr>
          <p:cNvSpPr/>
          <p:nvPr/>
        </p:nvSpPr>
        <p:spPr>
          <a:xfrm>
            <a:off x="7805482" y="1264508"/>
            <a:ext cx="4068655" cy="4548329"/>
          </a:xfrm>
          <a:custGeom>
            <a:avLst/>
            <a:gdLst/>
            <a:ahLst/>
            <a:cxnLst/>
            <a:rect l="l" t="t" r="r" b="b"/>
            <a:pathLst>
              <a:path w="8397431" h="10574307">
                <a:moveTo>
                  <a:pt x="0" y="0"/>
                </a:moveTo>
                <a:lnTo>
                  <a:pt x="8397431" y="0"/>
                </a:lnTo>
                <a:lnTo>
                  <a:pt x="8397431" y="10574307"/>
                </a:lnTo>
                <a:lnTo>
                  <a:pt x="0" y="10574307"/>
                </a:lnTo>
                <a:lnTo>
                  <a:pt x="0" y="0"/>
                </a:lnTo>
                <a:close/>
              </a:path>
            </a:pathLst>
          </a:custGeom>
          <a:blipFill>
            <a:blip r:embed="rId3"/>
            <a:stretch>
              <a:fillRect t="-15481" r="-6595" b="-11495"/>
            </a:stretch>
          </a:blipFill>
        </p:spPr>
        <p:txBody>
          <a:bodyPr/>
          <a:lstStyle/>
          <a:p>
            <a:endParaRPr lang="en-US"/>
          </a:p>
        </p:txBody>
      </p:sp>
    </p:spTree>
    <p:extLst>
      <p:ext uri="{BB962C8B-B14F-4D97-AF65-F5344CB8AC3E}">
        <p14:creationId xmlns:p14="http://schemas.microsoft.com/office/powerpoint/2010/main" val="3700566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10F48-B506-8203-A579-BED958AE573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13E6CA-B959-D47E-2D3B-DC814D1A2C54}"/>
              </a:ext>
            </a:extLst>
          </p:cNvPr>
          <p:cNvSpPr>
            <a:spLocks noGrp="1"/>
          </p:cNvSpPr>
          <p:nvPr>
            <p:ph type="sldNum" sz="quarter" idx="12"/>
          </p:nvPr>
        </p:nvSpPr>
        <p:spPr/>
        <p:txBody>
          <a:bodyPr/>
          <a:lstStyle/>
          <a:p>
            <a:fld id="{0D88F6F9-7AA3-43E3-B62A-9055FA813FDE}" type="slidenum">
              <a:rPr lang="en-US" smtClean="0"/>
              <a:pPr/>
              <a:t>24</a:t>
            </a:fld>
            <a:endParaRPr lang="en-US" dirty="0"/>
          </a:p>
        </p:txBody>
      </p:sp>
      <p:sp>
        <p:nvSpPr>
          <p:cNvPr id="4" name="Title 3">
            <a:extLst>
              <a:ext uri="{FF2B5EF4-FFF2-40B4-BE49-F238E27FC236}">
                <a16:creationId xmlns:a16="http://schemas.microsoft.com/office/drawing/2014/main" id="{48BEA9D7-99CE-0774-06A9-29F2EBE5056B}"/>
              </a:ext>
            </a:extLst>
          </p:cNvPr>
          <p:cNvSpPr>
            <a:spLocks noGrp="1"/>
          </p:cNvSpPr>
          <p:nvPr>
            <p:ph type="title"/>
          </p:nvPr>
        </p:nvSpPr>
        <p:spPr>
          <a:xfrm>
            <a:off x="200209" y="274699"/>
            <a:ext cx="10515600" cy="582695"/>
          </a:xfrm>
        </p:spPr>
        <p:txBody>
          <a:bodyPr>
            <a:normAutofit fontScale="90000"/>
          </a:bodyPr>
          <a:lstStyle/>
          <a:p>
            <a:pPr algn="l"/>
            <a:r>
              <a:rPr lang="en-US" sz="4400" b="1" i="0" dirty="0">
                <a:solidFill>
                  <a:srgbClr val="1F1F1F"/>
                </a:solidFill>
                <a:effectLst/>
              </a:rPr>
              <a:t>More Tools &amp; Resources Coming Soon!</a:t>
            </a:r>
          </a:p>
        </p:txBody>
      </p:sp>
      <p:sp>
        <p:nvSpPr>
          <p:cNvPr id="5" name="Content Placeholder 4">
            <a:extLst>
              <a:ext uri="{FF2B5EF4-FFF2-40B4-BE49-F238E27FC236}">
                <a16:creationId xmlns:a16="http://schemas.microsoft.com/office/drawing/2014/main" id="{B2F59A72-EB60-93D1-D5D4-8CC3409845D0}"/>
              </a:ext>
            </a:extLst>
          </p:cNvPr>
          <p:cNvSpPr>
            <a:spLocks noGrp="1"/>
          </p:cNvSpPr>
          <p:nvPr>
            <p:ph sz="quarter" idx="13"/>
          </p:nvPr>
        </p:nvSpPr>
        <p:spPr>
          <a:xfrm>
            <a:off x="4544424" y="1439663"/>
            <a:ext cx="7387931" cy="3981424"/>
          </a:xfrm>
        </p:spPr>
        <p:txBody>
          <a:bodyPr/>
          <a:lstStyle/>
          <a:p>
            <a:pPr marL="342900" indent="-342900">
              <a:buFont typeface="Arial" panose="020B0604020202020204" pitchFamily="34" charset="0"/>
              <a:buChar char="•"/>
            </a:pPr>
            <a:r>
              <a:rPr lang="en-US" sz="2400" dirty="0"/>
              <a:t>More tools being added and refined. </a:t>
            </a:r>
          </a:p>
          <a:p>
            <a:endParaRPr lang="en-US" sz="2400" dirty="0"/>
          </a:p>
          <a:p>
            <a:pPr marL="342900" indent="-342900">
              <a:buFont typeface="Arial" panose="020B0604020202020204" pitchFamily="34" charset="0"/>
              <a:buChar char="•"/>
            </a:pPr>
            <a:r>
              <a:rPr lang="en-US" sz="2400" dirty="0"/>
              <a:t>Video instructions for tools coming soon. </a:t>
            </a:r>
          </a:p>
          <a:p>
            <a:endParaRPr lang="en-US" sz="2400" dirty="0"/>
          </a:p>
          <a:p>
            <a:pPr marL="342900" indent="-342900">
              <a:buFont typeface="Arial" panose="020B0604020202020204" pitchFamily="34" charset="0"/>
              <a:buChar char="•"/>
            </a:pPr>
            <a:r>
              <a:rPr lang="en-US" sz="2400" dirty="0"/>
              <a:t>Online “Is Everyone Welcome?” event planned for Sept.25.</a:t>
            </a:r>
          </a:p>
          <a:p>
            <a:endParaRPr lang="en-US" sz="2400" dirty="0"/>
          </a:p>
          <a:p>
            <a:pPr marL="342900" indent="-342900">
              <a:buFont typeface="Arial" panose="020B0604020202020204" pitchFamily="34" charset="0"/>
              <a:buChar char="•"/>
            </a:pPr>
            <a:r>
              <a:rPr lang="en-US" sz="2400" b="1" i="1" dirty="0"/>
              <a:t>Dana’s Priceless Advice </a:t>
            </a:r>
            <a:r>
              <a:rPr lang="en-US" sz="2400" dirty="0"/>
              <a:t>Interviews: Lisa Mooney, Sarah Phillippe - stay tuned for Jennifer Bennet, Lauren Loftin!</a:t>
            </a:r>
          </a:p>
        </p:txBody>
      </p:sp>
      <p:sp>
        <p:nvSpPr>
          <p:cNvPr id="7" name="Freeform 8">
            <a:hlinkClick r:id="rId3" tooltip="https://learn.volunteermatch.org/is-everyone-welcome"/>
            <a:extLst>
              <a:ext uri="{FF2B5EF4-FFF2-40B4-BE49-F238E27FC236}">
                <a16:creationId xmlns:a16="http://schemas.microsoft.com/office/drawing/2014/main" id="{168C5BB9-4C5F-E813-18A4-61C410A6EA6C}"/>
              </a:ext>
            </a:extLst>
          </p:cNvPr>
          <p:cNvSpPr/>
          <p:nvPr/>
        </p:nvSpPr>
        <p:spPr>
          <a:xfrm>
            <a:off x="573154" y="1439663"/>
            <a:ext cx="3541646" cy="3981425"/>
          </a:xfrm>
          <a:custGeom>
            <a:avLst/>
            <a:gdLst/>
            <a:ahLst/>
            <a:cxnLst/>
            <a:rect l="l" t="t" r="r" b="b"/>
            <a:pathLst>
              <a:path w="2974157" h="3618997">
                <a:moveTo>
                  <a:pt x="0" y="0"/>
                </a:moveTo>
                <a:lnTo>
                  <a:pt x="2974158" y="0"/>
                </a:lnTo>
                <a:lnTo>
                  <a:pt x="2974158" y="3618997"/>
                </a:lnTo>
                <a:lnTo>
                  <a:pt x="0" y="3618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17235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E2481-BE98-573E-C7F1-BD1626338BE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623616-6641-708F-4321-AFFE65EB1D0B}"/>
              </a:ext>
            </a:extLst>
          </p:cNvPr>
          <p:cNvSpPr>
            <a:spLocks noGrp="1"/>
          </p:cNvSpPr>
          <p:nvPr>
            <p:ph type="sldNum" sz="quarter" idx="12"/>
          </p:nvPr>
        </p:nvSpPr>
        <p:spPr/>
        <p:txBody>
          <a:bodyPr/>
          <a:lstStyle/>
          <a:p>
            <a:fld id="{0D88F6F9-7AA3-43E3-B62A-9055FA813FDE}" type="slidenum">
              <a:rPr lang="en-US" smtClean="0"/>
              <a:pPr/>
              <a:t>25</a:t>
            </a:fld>
            <a:endParaRPr lang="en-US" dirty="0"/>
          </a:p>
        </p:txBody>
      </p:sp>
      <p:sp>
        <p:nvSpPr>
          <p:cNvPr id="4" name="Title 3">
            <a:extLst>
              <a:ext uri="{FF2B5EF4-FFF2-40B4-BE49-F238E27FC236}">
                <a16:creationId xmlns:a16="http://schemas.microsoft.com/office/drawing/2014/main" id="{FCFCD592-D33D-D253-5CAE-C72E0A656E9A}"/>
              </a:ext>
            </a:extLst>
          </p:cNvPr>
          <p:cNvSpPr>
            <a:spLocks noGrp="1"/>
          </p:cNvSpPr>
          <p:nvPr>
            <p:ph type="title"/>
          </p:nvPr>
        </p:nvSpPr>
        <p:spPr>
          <a:xfrm>
            <a:off x="200209" y="274699"/>
            <a:ext cx="10515600" cy="582695"/>
          </a:xfrm>
        </p:spPr>
        <p:txBody>
          <a:bodyPr>
            <a:normAutofit fontScale="90000"/>
          </a:bodyPr>
          <a:lstStyle/>
          <a:p>
            <a:pPr algn="l"/>
            <a:r>
              <a:rPr lang="en-US" sz="4400" b="1" i="0" dirty="0">
                <a:solidFill>
                  <a:srgbClr val="1F1F1F"/>
                </a:solidFill>
                <a:effectLst/>
              </a:rPr>
              <a:t>Resource Links</a:t>
            </a:r>
          </a:p>
        </p:txBody>
      </p:sp>
      <p:sp>
        <p:nvSpPr>
          <p:cNvPr id="5" name="Content Placeholder 4">
            <a:extLst>
              <a:ext uri="{FF2B5EF4-FFF2-40B4-BE49-F238E27FC236}">
                <a16:creationId xmlns:a16="http://schemas.microsoft.com/office/drawing/2014/main" id="{449FFE2C-2A58-1951-A651-B7D5B7E93D31}"/>
              </a:ext>
            </a:extLst>
          </p:cNvPr>
          <p:cNvSpPr>
            <a:spLocks noGrp="1"/>
          </p:cNvSpPr>
          <p:nvPr>
            <p:ph sz="quarter" idx="13"/>
          </p:nvPr>
        </p:nvSpPr>
        <p:spPr>
          <a:xfrm>
            <a:off x="5039201" y="2306364"/>
            <a:ext cx="6814777" cy="2609822"/>
          </a:xfrm>
        </p:spPr>
        <p:txBody>
          <a:bodyPr/>
          <a:lstStyle/>
          <a:p>
            <a:r>
              <a:rPr lang="en-US" sz="2400" dirty="0"/>
              <a:t>Is Everyone Welcome (</a:t>
            </a:r>
            <a:r>
              <a:rPr lang="en-US" sz="2400" dirty="0">
                <a:hlinkClick r:id="rId3"/>
              </a:rPr>
              <a:t>Homepage</a:t>
            </a:r>
            <a:r>
              <a:rPr lang="en-US" sz="2400" dirty="0"/>
              <a:t>)</a:t>
            </a:r>
          </a:p>
          <a:p>
            <a:endParaRPr lang="en-US" sz="2400" dirty="0"/>
          </a:p>
          <a:p>
            <a:pPr marL="914400" lvl="1" indent="-457200">
              <a:buFont typeface="Arial" panose="020B0604020202020204" pitchFamily="34" charset="0"/>
              <a:buChar char="•"/>
            </a:pPr>
            <a:r>
              <a:rPr lang="en-US" sz="2800" dirty="0">
                <a:hlinkClick r:id="rId4"/>
              </a:rPr>
              <a:t>Equity Practice Framework</a:t>
            </a:r>
            <a:endParaRPr lang="en-US" sz="2800" dirty="0"/>
          </a:p>
          <a:p>
            <a:pPr marL="914400" lvl="1" indent="-457200">
              <a:buFont typeface="Arial" panose="020B0604020202020204" pitchFamily="34" charset="0"/>
              <a:buChar char="•"/>
            </a:pPr>
            <a:r>
              <a:rPr lang="en-US" sz="2800" dirty="0">
                <a:hlinkClick r:id="rId5"/>
              </a:rPr>
              <a:t>Examples of Values-Based Questions</a:t>
            </a:r>
            <a:endParaRPr lang="en-US" sz="2800" dirty="0"/>
          </a:p>
          <a:p>
            <a:pPr marL="914400" lvl="1" indent="-457200">
              <a:buFont typeface="Arial" panose="020B0604020202020204" pitchFamily="34" charset="0"/>
              <a:buChar char="•"/>
            </a:pPr>
            <a:r>
              <a:rPr lang="en-US" sz="2800" dirty="0">
                <a:hlinkClick r:id="rId6"/>
              </a:rPr>
              <a:t>“Identity Signs” Training</a:t>
            </a:r>
            <a:endParaRPr lang="en-US" sz="2800" dirty="0"/>
          </a:p>
        </p:txBody>
      </p:sp>
      <p:sp>
        <p:nvSpPr>
          <p:cNvPr id="7" name="Freeform 8">
            <a:hlinkClick r:id="rId3" tooltip="https://learn.volunteermatch.org/is-everyone-welcome"/>
            <a:extLst>
              <a:ext uri="{FF2B5EF4-FFF2-40B4-BE49-F238E27FC236}">
                <a16:creationId xmlns:a16="http://schemas.microsoft.com/office/drawing/2014/main" id="{55A9CCA3-D88B-ACBC-1005-E94C13250B70}"/>
              </a:ext>
            </a:extLst>
          </p:cNvPr>
          <p:cNvSpPr/>
          <p:nvPr/>
        </p:nvSpPr>
        <p:spPr>
          <a:xfrm>
            <a:off x="560091" y="1713983"/>
            <a:ext cx="3541646" cy="3981425"/>
          </a:xfrm>
          <a:custGeom>
            <a:avLst/>
            <a:gdLst/>
            <a:ahLst/>
            <a:cxnLst/>
            <a:rect l="l" t="t" r="r" b="b"/>
            <a:pathLst>
              <a:path w="2974157" h="3618997">
                <a:moveTo>
                  <a:pt x="0" y="0"/>
                </a:moveTo>
                <a:lnTo>
                  <a:pt x="2974158" y="0"/>
                </a:lnTo>
                <a:lnTo>
                  <a:pt x="2974158" y="3618997"/>
                </a:lnTo>
                <a:lnTo>
                  <a:pt x="0" y="36189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610016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315216-22B2-A8D7-6CC5-0B15AF04ACDE}"/>
              </a:ext>
            </a:extLst>
          </p:cNvPr>
          <p:cNvSpPr>
            <a:spLocks noGrp="1"/>
          </p:cNvSpPr>
          <p:nvPr>
            <p:ph type="title"/>
          </p:nvPr>
        </p:nvSpPr>
        <p:spPr>
          <a:xfrm>
            <a:off x="299433" y="1963125"/>
            <a:ext cx="7199543" cy="2227123"/>
          </a:xfrm>
        </p:spPr>
        <p:txBody>
          <a:bodyPr>
            <a:normAutofit/>
          </a:bodyPr>
          <a:lstStyle/>
          <a:p>
            <a:pPr algn="ctr"/>
            <a:r>
              <a:rPr lang="en-US" sz="3600" dirty="0">
                <a:latin typeface="+mn-lt"/>
              </a:rPr>
              <a:t>Thank You For Joining Us</a:t>
            </a:r>
          </a:p>
        </p:txBody>
      </p:sp>
      <p:sp>
        <p:nvSpPr>
          <p:cNvPr id="3" name="Slide Number Placeholder 2">
            <a:extLst>
              <a:ext uri="{FF2B5EF4-FFF2-40B4-BE49-F238E27FC236}">
                <a16:creationId xmlns:a16="http://schemas.microsoft.com/office/drawing/2014/main" id="{CF46DDB0-7C84-DE27-1FEC-73DB281C86CD}"/>
              </a:ext>
            </a:extLst>
          </p:cNvPr>
          <p:cNvSpPr>
            <a:spLocks noGrp="1"/>
          </p:cNvSpPr>
          <p:nvPr>
            <p:ph type="sldNum" sz="quarter" idx="4294967295"/>
          </p:nvPr>
        </p:nvSpPr>
        <p:spPr>
          <a:xfrm>
            <a:off x="9473113" y="6365875"/>
            <a:ext cx="1547812" cy="277813"/>
          </a:xfrm>
        </p:spPr>
        <p:txBody>
          <a:bodyPr/>
          <a:lstStyle/>
          <a:p>
            <a:fld id="{0D88F6F9-7AA3-43E3-B62A-9055FA813FDE}" type="slidenum">
              <a:rPr lang="en-US" b="1" smtClean="0">
                <a:solidFill>
                  <a:schemeClr val="bg1"/>
                </a:solidFill>
              </a:rPr>
              <a:pPr/>
              <a:t>26</a:t>
            </a:fld>
            <a:endParaRPr lang="en-US" b="1" dirty="0">
              <a:solidFill>
                <a:schemeClr val="bg1"/>
              </a:solidFill>
            </a:endParaRPr>
          </a:p>
        </p:txBody>
      </p:sp>
    </p:spTree>
    <p:extLst>
      <p:ext uri="{BB962C8B-B14F-4D97-AF65-F5344CB8AC3E}">
        <p14:creationId xmlns:p14="http://schemas.microsoft.com/office/powerpoint/2010/main" val="3661590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102691-674D-A768-DB5C-D1D5D50472B3}"/>
              </a:ext>
            </a:extLst>
          </p:cNvPr>
          <p:cNvSpPr>
            <a:spLocks noGrp="1"/>
          </p:cNvSpPr>
          <p:nvPr>
            <p:ph type="sldNum" sz="quarter" idx="12"/>
          </p:nvPr>
        </p:nvSpPr>
        <p:spPr/>
        <p:txBody>
          <a:bodyPr/>
          <a:lstStyle/>
          <a:p>
            <a:fld id="{0D88F6F9-7AA3-43E3-B62A-9055FA813FDE}" type="slidenum">
              <a:rPr lang="en-US" smtClean="0"/>
              <a:pPr/>
              <a:t>3</a:t>
            </a:fld>
            <a:endParaRPr lang="en-US" dirty="0"/>
          </a:p>
        </p:txBody>
      </p:sp>
      <p:sp>
        <p:nvSpPr>
          <p:cNvPr id="4" name="Title 3">
            <a:extLst>
              <a:ext uri="{FF2B5EF4-FFF2-40B4-BE49-F238E27FC236}">
                <a16:creationId xmlns:a16="http://schemas.microsoft.com/office/drawing/2014/main" id="{84C9BBB4-4A06-2202-F6AE-B3E23114EE07}"/>
              </a:ext>
            </a:extLst>
          </p:cNvPr>
          <p:cNvSpPr>
            <a:spLocks noGrp="1"/>
          </p:cNvSpPr>
          <p:nvPr>
            <p:ph type="title"/>
          </p:nvPr>
        </p:nvSpPr>
        <p:spPr>
          <a:xfrm>
            <a:off x="304800" y="260332"/>
            <a:ext cx="10515600" cy="582695"/>
          </a:xfrm>
        </p:spPr>
        <p:txBody>
          <a:bodyPr>
            <a:normAutofit fontScale="90000"/>
          </a:bodyPr>
          <a:lstStyle/>
          <a:p>
            <a:r>
              <a:rPr lang="en-US" b="1" dirty="0"/>
              <a:t>Is Everyone Welcome?</a:t>
            </a:r>
          </a:p>
        </p:txBody>
      </p:sp>
      <p:sp>
        <p:nvSpPr>
          <p:cNvPr id="6" name="Content Placeholder 1">
            <a:extLst>
              <a:ext uri="{FF2B5EF4-FFF2-40B4-BE49-F238E27FC236}">
                <a16:creationId xmlns:a16="http://schemas.microsoft.com/office/drawing/2014/main" id="{A90EC3FF-252A-76B1-A0AD-2C15D40D9B69}"/>
              </a:ext>
            </a:extLst>
          </p:cNvPr>
          <p:cNvSpPr>
            <a:spLocks noGrp="1"/>
          </p:cNvSpPr>
          <p:nvPr>
            <p:ph sz="quarter" idx="13"/>
          </p:nvPr>
        </p:nvSpPr>
        <p:spPr>
          <a:xfrm>
            <a:off x="660999" y="1377867"/>
            <a:ext cx="4632960" cy="4630691"/>
          </a:xfrm>
        </p:spPr>
        <p:txBody>
          <a:bodyPr/>
          <a:lstStyle/>
          <a:p>
            <a:pPr algn="l"/>
            <a:endParaRPr lang="en-US" sz="2800" b="0" i="0" dirty="0">
              <a:solidFill>
                <a:srgbClr val="1F1F1F"/>
              </a:solidFill>
              <a:effectLst/>
              <a:latin typeface="Google Sans"/>
            </a:endParaRPr>
          </a:p>
          <a:p>
            <a:pPr algn="l"/>
            <a:endParaRPr lang="en-US" sz="2800" b="0" i="0" dirty="0">
              <a:solidFill>
                <a:srgbClr val="1F1F1F"/>
              </a:solidFill>
              <a:effectLst/>
              <a:latin typeface="Google Sans"/>
            </a:endParaRPr>
          </a:p>
        </p:txBody>
      </p:sp>
      <p:pic>
        <p:nvPicPr>
          <p:cNvPr id="5" name="Picture 4" descr="A screenshot of a website&#10;&#10;Description automatically generated">
            <a:extLst>
              <a:ext uri="{FF2B5EF4-FFF2-40B4-BE49-F238E27FC236}">
                <a16:creationId xmlns:a16="http://schemas.microsoft.com/office/drawing/2014/main" id="{25B17BBD-1778-6449-0DB6-5CA06040BB78}"/>
              </a:ext>
            </a:extLst>
          </p:cNvPr>
          <p:cNvPicPr>
            <a:picLocks noChangeAspect="1"/>
          </p:cNvPicPr>
          <p:nvPr/>
        </p:nvPicPr>
        <p:blipFill>
          <a:blip r:embed="rId3">
            <a:extLst>
              <a:ext uri="{28A0092B-C50C-407E-A947-70E740481C1C}">
                <a14:useLocalDpi xmlns:a14="http://schemas.microsoft.com/office/drawing/2010/main" val="0"/>
              </a:ext>
            </a:extLst>
          </a:blip>
          <a:srcRect l="5138" b="14159"/>
          <a:stretch/>
        </p:blipFill>
        <p:spPr>
          <a:xfrm>
            <a:off x="1186958" y="1377867"/>
            <a:ext cx="9818084" cy="3750109"/>
          </a:xfrm>
          <a:prstGeom prst="rect">
            <a:avLst/>
          </a:prstGeom>
          <a:ln>
            <a:solidFill>
              <a:schemeClr val="bg2">
                <a:lumMod val="90000"/>
              </a:schemeClr>
            </a:solidFill>
          </a:ln>
        </p:spPr>
      </p:pic>
      <p:sp>
        <p:nvSpPr>
          <p:cNvPr id="2" name="TextBox 14">
            <a:extLst>
              <a:ext uri="{FF2B5EF4-FFF2-40B4-BE49-F238E27FC236}">
                <a16:creationId xmlns:a16="http://schemas.microsoft.com/office/drawing/2014/main" id="{F9714846-0BDC-E2B9-0FB3-E850805AC8BA}"/>
              </a:ext>
            </a:extLst>
          </p:cNvPr>
          <p:cNvSpPr txBox="1"/>
          <p:nvPr/>
        </p:nvSpPr>
        <p:spPr>
          <a:xfrm>
            <a:off x="2548780" y="5069733"/>
            <a:ext cx="7094440" cy="687176"/>
          </a:xfrm>
          <a:prstGeom prst="rect">
            <a:avLst/>
          </a:prstGeom>
        </p:spPr>
        <p:txBody>
          <a:bodyPr wrap="square" lIns="0" tIns="0" rIns="0" bIns="0" rtlCol="0" anchor="t">
            <a:spAutoFit/>
          </a:bodyPr>
          <a:lstStyle/>
          <a:p>
            <a:pPr algn="ctr">
              <a:lnSpc>
                <a:spcPts val="6299"/>
              </a:lnSpc>
              <a:spcBef>
                <a:spcPct val="0"/>
              </a:spcBef>
            </a:pPr>
            <a:r>
              <a:rPr lang="en-US" sz="2400" dirty="0">
                <a:solidFill>
                  <a:srgbClr val="FFFFFF"/>
                </a:solidFill>
                <a:ea typeface="HK Grotesk"/>
                <a:cs typeface="HK Grotesk"/>
                <a:sym typeface="HK Grotesk"/>
                <a:hlinkClick r:id="rId4" tooltip="https://learn.volunteermatch.org/is-everyone-welcome"/>
              </a:rPr>
              <a:t>learn.volunteermatch.org/is-everyone-welcome</a:t>
            </a:r>
          </a:p>
        </p:txBody>
      </p:sp>
    </p:spTree>
    <p:extLst>
      <p:ext uri="{BB962C8B-B14F-4D97-AF65-F5344CB8AC3E}">
        <p14:creationId xmlns:p14="http://schemas.microsoft.com/office/powerpoint/2010/main" val="3360028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CDFC90-2258-45C5-99DA-D7A956D8E617}"/>
              </a:ext>
            </a:extLst>
          </p:cNvPr>
          <p:cNvSpPr>
            <a:spLocks noGrp="1"/>
          </p:cNvSpPr>
          <p:nvPr>
            <p:ph type="sldNum" sz="quarter" idx="12"/>
          </p:nvPr>
        </p:nvSpPr>
        <p:spPr>
          <a:xfrm>
            <a:off x="9678785" y="6365156"/>
            <a:ext cx="1548124" cy="279105"/>
          </a:xfrm>
        </p:spPr>
        <p:txBody>
          <a:bodyPr anchor="ctr">
            <a:normAutofit/>
          </a:bodyPr>
          <a:lstStyle/>
          <a:p>
            <a:pPr>
              <a:spcAft>
                <a:spcPts val="600"/>
              </a:spcAft>
            </a:pPr>
            <a:fld id="{3BF14411-7CDE-47F2-81FB-05BB0CABFAD8}" type="slidenum">
              <a:rPr lang="en-US" smtClean="0"/>
              <a:pPr>
                <a:spcAft>
                  <a:spcPts val="600"/>
                </a:spcAft>
              </a:pPr>
              <a:t>4</a:t>
            </a:fld>
            <a:endParaRPr lang="en-US"/>
          </a:p>
        </p:txBody>
      </p:sp>
      <p:sp>
        <p:nvSpPr>
          <p:cNvPr id="2" name="Title 1">
            <a:extLst>
              <a:ext uri="{FF2B5EF4-FFF2-40B4-BE49-F238E27FC236}">
                <a16:creationId xmlns:a16="http://schemas.microsoft.com/office/drawing/2014/main" id="{DEBF597E-74C9-402A-9B81-FF78AE64A879}"/>
              </a:ext>
            </a:extLst>
          </p:cNvPr>
          <p:cNvSpPr>
            <a:spLocks noGrp="1"/>
          </p:cNvSpPr>
          <p:nvPr>
            <p:ph type="title"/>
          </p:nvPr>
        </p:nvSpPr>
        <p:spPr>
          <a:xfrm>
            <a:off x="304800" y="277917"/>
            <a:ext cx="10515600" cy="582695"/>
          </a:xfrm>
        </p:spPr>
        <p:txBody>
          <a:bodyPr anchor="ctr">
            <a:noAutofit/>
          </a:bodyPr>
          <a:lstStyle/>
          <a:p>
            <a:r>
              <a:rPr lang="en-US" sz="4000" b="1" dirty="0"/>
              <a:t>Today’s Learning Objectives </a:t>
            </a:r>
          </a:p>
        </p:txBody>
      </p:sp>
      <p:graphicFrame>
        <p:nvGraphicFramePr>
          <p:cNvPr id="8" name="Content Placeholder 2">
            <a:extLst>
              <a:ext uri="{FF2B5EF4-FFF2-40B4-BE49-F238E27FC236}">
                <a16:creationId xmlns:a16="http://schemas.microsoft.com/office/drawing/2014/main" id="{990CB49E-62CF-8688-251E-56D6047DB0A9}"/>
              </a:ext>
            </a:extLst>
          </p:cNvPr>
          <p:cNvGraphicFramePr>
            <a:graphicFrameLocks noGrp="1"/>
          </p:cNvGraphicFramePr>
          <p:nvPr>
            <p:ph sz="quarter" idx="13"/>
            <p:extLst>
              <p:ext uri="{D42A27DB-BD31-4B8C-83A1-F6EECF244321}">
                <p14:modId xmlns:p14="http://schemas.microsoft.com/office/powerpoint/2010/main" val="3926994889"/>
              </p:ext>
            </p:extLst>
          </p:nvPr>
        </p:nvGraphicFramePr>
        <p:xfrm>
          <a:off x="304800" y="1230313"/>
          <a:ext cx="11618913" cy="4630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741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B9CA7-4353-AEE8-0F7C-27EB76E4EB5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CBB196-9E4D-1EEB-9597-EF7C019F6E46}"/>
              </a:ext>
            </a:extLst>
          </p:cNvPr>
          <p:cNvSpPr>
            <a:spLocks noGrp="1"/>
          </p:cNvSpPr>
          <p:nvPr>
            <p:ph type="sldNum" sz="quarter" idx="12"/>
          </p:nvPr>
        </p:nvSpPr>
        <p:spPr/>
        <p:txBody>
          <a:bodyPr/>
          <a:lstStyle/>
          <a:p>
            <a:fld id="{0D88F6F9-7AA3-43E3-B62A-9055FA813FDE}" type="slidenum">
              <a:rPr lang="en-US" smtClean="0"/>
              <a:pPr/>
              <a:t>5</a:t>
            </a:fld>
            <a:endParaRPr lang="en-US" dirty="0"/>
          </a:p>
        </p:txBody>
      </p:sp>
      <p:sp>
        <p:nvSpPr>
          <p:cNvPr id="5" name="Title 1">
            <a:extLst>
              <a:ext uri="{FF2B5EF4-FFF2-40B4-BE49-F238E27FC236}">
                <a16:creationId xmlns:a16="http://schemas.microsoft.com/office/drawing/2014/main" id="{3A11528A-D4B2-1C63-047D-573111F4913B}"/>
              </a:ext>
            </a:extLst>
          </p:cNvPr>
          <p:cNvSpPr>
            <a:spLocks noGrp="1"/>
          </p:cNvSpPr>
          <p:nvPr>
            <p:ph type="title"/>
          </p:nvPr>
        </p:nvSpPr>
        <p:spPr>
          <a:xfrm>
            <a:off x="248068" y="298763"/>
            <a:ext cx="10515600" cy="559435"/>
          </a:xfrm>
        </p:spPr>
        <p:txBody>
          <a:bodyPr>
            <a:normAutofit fontScale="90000"/>
          </a:bodyPr>
          <a:lstStyle/>
          <a:p>
            <a:r>
              <a:rPr lang="en-IN" b="1" dirty="0"/>
              <a:t>Barriers to Welcoming Volunteers</a:t>
            </a:r>
          </a:p>
        </p:txBody>
      </p:sp>
      <p:sp>
        <p:nvSpPr>
          <p:cNvPr id="2" name="TextBox 1">
            <a:extLst>
              <a:ext uri="{FF2B5EF4-FFF2-40B4-BE49-F238E27FC236}">
                <a16:creationId xmlns:a16="http://schemas.microsoft.com/office/drawing/2014/main" id="{A61105A2-8DB7-8623-1375-13DC7873C7B6}"/>
              </a:ext>
            </a:extLst>
          </p:cNvPr>
          <p:cNvSpPr txBox="1"/>
          <p:nvPr/>
        </p:nvSpPr>
        <p:spPr>
          <a:xfrm>
            <a:off x="325343" y="1424027"/>
            <a:ext cx="7681718" cy="4342856"/>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800" i="0" u="none" strike="noStrike" dirty="0">
                <a:solidFill>
                  <a:srgbClr val="000C2D"/>
                </a:solidFill>
                <a:effectLst/>
              </a:rPr>
              <a:t>Lack of accessibility awareness.</a:t>
            </a:r>
          </a:p>
          <a:p>
            <a:pPr marL="342900" indent="-342900">
              <a:lnSpc>
                <a:spcPct val="150000"/>
              </a:lnSpc>
              <a:buFont typeface="Arial" panose="020B0604020202020204" pitchFamily="34" charset="0"/>
              <a:buChar char="•"/>
            </a:pPr>
            <a:r>
              <a:rPr lang="en-US" sz="2800" i="0" u="none" strike="noStrike" dirty="0">
                <a:solidFill>
                  <a:srgbClr val="000C2D"/>
                </a:solidFill>
                <a:effectLst/>
              </a:rPr>
              <a:t>Stereotyping, biases, and prejudice.</a:t>
            </a:r>
          </a:p>
          <a:p>
            <a:pPr marL="342900" indent="-342900">
              <a:lnSpc>
                <a:spcPct val="150000"/>
              </a:lnSpc>
              <a:buFont typeface="Arial" panose="020B0604020202020204" pitchFamily="34" charset="0"/>
              <a:buChar char="•"/>
            </a:pPr>
            <a:r>
              <a:rPr lang="en-US" sz="2800" i="0" u="none" strike="noStrike" dirty="0">
                <a:solidFill>
                  <a:srgbClr val="000C2D"/>
                </a:solidFill>
                <a:effectLst/>
              </a:rPr>
              <a:t>Resistance to change.</a:t>
            </a:r>
          </a:p>
          <a:p>
            <a:pPr marL="342900" indent="-342900">
              <a:lnSpc>
                <a:spcPct val="150000"/>
              </a:lnSpc>
              <a:buFont typeface="Arial" panose="020B0604020202020204" pitchFamily="34" charset="0"/>
              <a:buChar char="•"/>
            </a:pPr>
            <a:r>
              <a:rPr lang="en-US" sz="2800" dirty="0">
                <a:solidFill>
                  <a:srgbClr val="000C2D"/>
                </a:solidFill>
              </a:rPr>
              <a:t>L</a:t>
            </a:r>
            <a:r>
              <a:rPr lang="en-US" sz="2800" i="0" u="none" strike="noStrike" dirty="0">
                <a:solidFill>
                  <a:srgbClr val="000C2D"/>
                </a:solidFill>
                <a:effectLst/>
              </a:rPr>
              <a:t>anguage and communication barriers.</a:t>
            </a:r>
          </a:p>
          <a:p>
            <a:pPr marL="342900" indent="-342900">
              <a:lnSpc>
                <a:spcPct val="150000"/>
              </a:lnSpc>
              <a:buFont typeface="Arial" panose="020B0604020202020204" pitchFamily="34" charset="0"/>
              <a:buChar char="•"/>
            </a:pPr>
            <a:r>
              <a:rPr lang="en-US" sz="2800" i="0" u="none" strike="noStrike" dirty="0">
                <a:solidFill>
                  <a:srgbClr val="000C2D"/>
                </a:solidFill>
                <a:effectLst/>
              </a:rPr>
              <a:t>Inadequate training and resources.</a:t>
            </a:r>
          </a:p>
          <a:p>
            <a:pPr marL="342900" indent="-342900">
              <a:lnSpc>
                <a:spcPct val="150000"/>
              </a:lnSpc>
              <a:buFont typeface="Arial" panose="020B0604020202020204" pitchFamily="34" charset="0"/>
              <a:buChar char="•"/>
            </a:pPr>
            <a:r>
              <a:rPr lang="en-US" sz="2800" i="0" u="none" strike="noStrike" dirty="0">
                <a:solidFill>
                  <a:srgbClr val="000C2D"/>
                </a:solidFill>
                <a:effectLst/>
              </a:rPr>
              <a:t>Org budget and </a:t>
            </a:r>
            <a:r>
              <a:rPr lang="en-US" sz="2800" dirty="0">
                <a:solidFill>
                  <a:srgbClr val="000C2D"/>
                </a:solidFill>
              </a:rPr>
              <a:t>investment in volunteer services.</a:t>
            </a:r>
            <a:endParaRPr lang="en-US" sz="2800" i="0" u="none" strike="noStrike" dirty="0">
              <a:solidFill>
                <a:srgbClr val="000C2D"/>
              </a:solidFill>
              <a:effectLst/>
            </a:endParaRPr>
          </a:p>
          <a:p>
            <a:pPr>
              <a:lnSpc>
                <a:spcPct val="150000"/>
              </a:lnSpc>
            </a:pPr>
            <a:endParaRPr lang="en-US" dirty="0"/>
          </a:p>
        </p:txBody>
      </p:sp>
      <p:pic>
        <p:nvPicPr>
          <p:cNvPr id="6" name="Picture 5" descr="A red and white striped road block&#10;&#10;Description automatically generated">
            <a:extLst>
              <a:ext uri="{FF2B5EF4-FFF2-40B4-BE49-F238E27FC236}">
                <a16:creationId xmlns:a16="http://schemas.microsoft.com/office/drawing/2014/main" id="{DD7A43EE-A284-B627-D43B-C270929C9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7061" y="1226885"/>
            <a:ext cx="4184939" cy="4404230"/>
          </a:xfrm>
          <a:prstGeom prst="rect">
            <a:avLst/>
          </a:prstGeom>
        </p:spPr>
      </p:pic>
    </p:spTree>
    <p:extLst>
      <p:ext uri="{BB962C8B-B14F-4D97-AF65-F5344CB8AC3E}">
        <p14:creationId xmlns:p14="http://schemas.microsoft.com/office/powerpoint/2010/main" val="726800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CDFC90-2258-45C5-99DA-D7A956D8E617}"/>
              </a:ext>
            </a:extLst>
          </p:cNvPr>
          <p:cNvSpPr>
            <a:spLocks noGrp="1"/>
          </p:cNvSpPr>
          <p:nvPr>
            <p:ph type="sldNum" sz="quarter" idx="12"/>
          </p:nvPr>
        </p:nvSpPr>
        <p:spPr>
          <a:xfrm>
            <a:off x="9678785" y="6365156"/>
            <a:ext cx="1548124" cy="279105"/>
          </a:xfrm>
        </p:spPr>
        <p:txBody>
          <a:bodyPr anchor="ctr">
            <a:normAutofit/>
          </a:bodyPr>
          <a:lstStyle/>
          <a:p>
            <a:pPr>
              <a:spcAft>
                <a:spcPts val="600"/>
              </a:spcAft>
            </a:pPr>
            <a:fld id="{3BF14411-7CDE-47F2-81FB-05BB0CABFAD8}" type="slidenum">
              <a:rPr lang="en-US" smtClean="0"/>
              <a:pPr>
                <a:spcAft>
                  <a:spcPts val="600"/>
                </a:spcAft>
              </a:pPr>
              <a:t>6</a:t>
            </a:fld>
            <a:endParaRPr lang="en-US"/>
          </a:p>
        </p:txBody>
      </p:sp>
      <p:sp>
        <p:nvSpPr>
          <p:cNvPr id="2" name="Title 1">
            <a:extLst>
              <a:ext uri="{FF2B5EF4-FFF2-40B4-BE49-F238E27FC236}">
                <a16:creationId xmlns:a16="http://schemas.microsoft.com/office/drawing/2014/main" id="{DEBF597E-74C9-402A-9B81-FF78AE64A879}"/>
              </a:ext>
            </a:extLst>
          </p:cNvPr>
          <p:cNvSpPr>
            <a:spLocks noGrp="1"/>
          </p:cNvSpPr>
          <p:nvPr>
            <p:ph type="title"/>
          </p:nvPr>
        </p:nvSpPr>
        <p:spPr>
          <a:xfrm>
            <a:off x="304800" y="277917"/>
            <a:ext cx="10515600" cy="582695"/>
          </a:xfrm>
        </p:spPr>
        <p:txBody>
          <a:bodyPr anchor="ctr">
            <a:noAutofit/>
          </a:bodyPr>
          <a:lstStyle/>
          <a:p>
            <a:r>
              <a:rPr lang="en-US" sz="4000" b="1" dirty="0"/>
              <a:t>Poll Question </a:t>
            </a:r>
          </a:p>
        </p:txBody>
      </p:sp>
      <p:sp>
        <p:nvSpPr>
          <p:cNvPr id="4" name="Content Placeholder 3">
            <a:extLst>
              <a:ext uri="{FF2B5EF4-FFF2-40B4-BE49-F238E27FC236}">
                <a16:creationId xmlns:a16="http://schemas.microsoft.com/office/drawing/2014/main" id="{7ECD2925-6C48-5390-FDB0-3C23289B5AD3}"/>
              </a:ext>
            </a:extLst>
          </p:cNvPr>
          <p:cNvSpPr>
            <a:spLocks noGrp="1"/>
          </p:cNvSpPr>
          <p:nvPr>
            <p:ph sz="quarter" idx="13"/>
          </p:nvPr>
        </p:nvSpPr>
        <p:spPr>
          <a:xfrm>
            <a:off x="187234" y="2802858"/>
            <a:ext cx="11618259" cy="1223361"/>
          </a:xfrm>
        </p:spPr>
        <p:txBody>
          <a:bodyPr/>
          <a:lstStyle/>
          <a:p>
            <a:pPr algn="ctr">
              <a:lnSpc>
                <a:spcPct val="100000"/>
              </a:lnSpc>
            </a:pPr>
            <a:r>
              <a:rPr lang="en-US" sz="3200" dirty="0">
                <a:solidFill>
                  <a:srgbClr val="3A3A52"/>
                </a:solidFill>
                <a:ea typeface="TT Hoves"/>
                <a:cs typeface="TT Hoves"/>
                <a:sym typeface="TT Hoves"/>
              </a:rPr>
              <a:t>“What is holding you back from implementing more equitable practices in your work with volunteers?”</a:t>
            </a:r>
            <a:endParaRPr lang="en-US" sz="3200" dirty="0"/>
          </a:p>
        </p:txBody>
      </p:sp>
    </p:spTree>
    <p:extLst>
      <p:ext uri="{BB962C8B-B14F-4D97-AF65-F5344CB8AC3E}">
        <p14:creationId xmlns:p14="http://schemas.microsoft.com/office/powerpoint/2010/main" val="170606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064D786D-BB13-EB45-9E54-ABB4BF8521E0}"/>
              </a:ext>
            </a:extLst>
          </p:cNvPr>
          <p:cNvSpPr txBox="1"/>
          <p:nvPr/>
        </p:nvSpPr>
        <p:spPr>
          <a:xfrm>
            <a:off x="365760" y="332585"/>
            <a:ext cx="10393680" cy="491288"/>
          </a:xfrm>
          <a:prstGeom prst="rect">
            <a:avLst/>
          </a:prstGeom>
        </p:spPr>
        <p:txBody>
          <a:bodyPr lIns="0" tIns="0" rIns="0" bIns="0" rtlCol="0" anchor="t">
            <a:spAutoFit/>
          </a:bodyPr>
          <a:lstStyle/>
          <a:p>
            <a:pPr>
              <a:lnSpc>
                <a:spcPts val="3672"/>
              </a:lnSpc>
            </a:pPr>
            <a:r>
              <a:rPr lang="en-US" sz="4000" b="1" spc="-135" dirty="0">
                <a:solidFill>
                  <a:srgbClr val="000000"/>
                </a:solidFill>
                <a:latin typeface="+mj-lt"/>
              </a:rPr>
              <a:t>Target Audience for Today’s Webinar</a:t>
            </a:r>
          </a:p>
        </p:txBody>
      </p:sp>
      <p:grpSp>
        <p:nvGrpSpPr>
          <p:cNvPr id="4" name="Group 9">
            <a:extLst>
              <a:ext uri="{FF2B5EF4-FFF2-40B4-BE49-F238E27FC236}">
                <a16:creationId xmlns:a16="http://schemas.microsoft.com/office/drawing/2014/main" id="{582F17B9-8C58-2146-8180-5FD698393B70}"/>
              </a:ext>
            </a:extLst>
          </p:cNvPr>
          <p:cNvGrpSpPr/>
          <p:nvPr/>
        </p:nvGrpSpPr>
        <p:grpSpPr>
          <a:xfrm>
            <a:off x="9676149" y="2293165"/>
            <a:ext cx="698500" cy="698500"/>
            <a:chOff x="0" y="0"/>
            <a:chExt cx="1397000" cy="1397000"/>
          </a:xfrm>
        </p:grpSpPr>
        <p:sp>
          <p:nvSpPr>
            <p:cNvPr id="5" name="Freeform 10">
              <a:extLst>
                <a:ext uri="{FF2B5EF4-FFF2-40B4-BE49-F238E27FC236}">
                  <a16:creationId xmlns:a16="http://schemas.microsoft.com/office/drawing/2014/main" id="{0F2A50AB-D43E-454E-8ECF-4E13C6DD9C75}"/>
                </a:ext>
              </a:extLst>
            </p:cNvPr>
            <p:cNvSpPr/>
            <p:nvPr/>
          </p:nvSpPr>
          <p:spPr>
            <a:xfrm>
              <a:off x="12700" y="12700"/>
              <a:ext cx="1371600" cy="1371600"/>
            </a:xfrm>
            <a:custGeom>
              <a:avLst/>
              <a:gdLst/>
              <a:ahLst/>
              <a:cxnLst/>
              <a:rect l="l" t="t" r="r" b="b"/>
              <a:pathLst>
                <a:path w="1371600" h="1371600">
                  <a:moveTo>
                    <a:pt x="0" y="685800"/>
                  </a:moveTo>
                  <a:cubicBezTo>
                    <a:pt x="0" y="307086"/>
                    <a:pt x="307086" y="0"/>
                    <a:pt x="685800" y="0"/>
                  </a:cubicBezTo>
                  <a:cubicBezTo>
                    <a:pt x="1064514" y="0"/>
                    <a:pt x="1371600" y="307086"/>
                    <a:pt x="1371600" y="685800"/>
                  </a:cubicBezTo>
                  <a:cubicBezTo>
                    <a:pt x="1371600" y="1064514"/>
                    <a:pt x="1064514" y="1371600"/>
                    <a:pt x="685800" y="1371600"/>
                  </a:cubicBezTo>
                  <a:cubicBezTo>
                    <a:pt x="307086" y="1371600"/>
                    <a:pt x="0" y="1064514"/>
                    <a:pt x="0" y="685800"/>
                  </a:cubicBezTo>
                </a:path>
              </a:pathLst>
            </a:custGeom>
            <a:solidFill>
              <a:srgbClr val="0070C0"/>
            </a:solidFill>
          </p:spPr>
          <p:txBody>
            <a:bodyPr/>
            <a:lstStyle/>
            <a:p>
              <a:endParaRPr lang="en-US" sz="1200"/>
            </a:p>
          </p:txBody>
        </p:sp>
        <p:sp>
          <p:nvSpPr>
            <p:cNvPr id="6" name="Freeform 11">
              <a:extLst>
                <a:ext uri="{FF2B5EF4-FFF2-40B4-BE49-F238E27FC236}">
                  <a16:creationId xmlns:a16="http://schemas.microsoft.com/office/drawing/2014/main" id="{45D8E4FC-3D0F-F942-80A1-B2863B06DEE4}"/>
                </a:ext>
              </a:extLst>
            </p:cNvPr>
            <p:cNvSpPr/>
            <p:nvPr/>
          </p:nvSpPr>
          <p:spPr>
            <a:xfrm>
              <a:off x="0" y="0"/>
              <a:ext cx="1397000" cy="1397000"/>
            </a:xfrm>
            <a:custGeom>
              <a:avLst/>
              <a:gdLst/>
              <a:ahLst/>
              <a:cxnLst/>
              <a:rect l="l" t="t" r="r" b="b"/>
              <a:pathLst>
                <a:path w="1397000" h="1397000">
                  <a:moveTo>
                    <a:pt x="0" y="698500"/>
                  </a:moveTo>
                  <a:cubicBezTo>
                    <a:pt x="0" y="312674"/>
                    <a:pt x="312674" y="0"/>
                    <a:pt x="698500" y="0"/>
                  </a:cubicBezTo>
                  <a:lnTo>
                    <a:pt x="698500" y="12700"/>
                  </a:lnTo>
                  <a:lnTo>
                    <a:pt x="698500" y="0"/>
                  </a:lnTo>
                  <a:cubicBezTo>
                    <a:pt x="1084326" y="0"/>
                    <a:pt x="1397000" y="312674"/>
                    <a:pt x="1397000" y="698500"/>
                  </a:cubicBezTo>
                  <a:lnTo>
                    <a:pt x="1384300" y="698500"/>
                  </a:lnTo>
                  <a:lnTo>
                    <a:pt x="1397000" y="698500"/>
                  </a:lnTo>
                  <a:cubicBezTo>
                    <a:pt x="1397000" y="1084326"/>
                    <a:pt x="1084326" y="1397000"/>
                    <a:pt x="698500" y="1397000"/>
                  </a:cubicBezTo>
                  <a:lnTo>
                    <a:pt x="698500" y="1384300"/>
                  </a:lnTo>
                  <a:lnTo>
                    <a:pt x="698500" y="1397000"/>
                  </a:lnTo>
                  <a:cubicBezTo>
                    <a:pt x="312674" y="1397000"/>
                    <a:pt x="0" y="1084326"/>
                    <a:pt x="0" y="698500"/>
                  </a:cubicBezTo>
                  <a:lnTo>
                    <a:pt x="12700" y="698500"/>
                  </a:lnTo>
                  <a:lnTo>
                    <a:pt x="25400" y="698500"/>
                  </a:lnTo>
                  <a:lnTo>
                    <a:pt x="12700" y="698500"/>
                  </a:lnTo>
                  <a:lnTo>
                    <a:pt x="0" y="698500"/>
                  </a:lnTo>
                  <a:moveTo>
                    <a:pt x="25400" y="698500"/>
                  </a:moveTo>
                  <a:cubicBezTo>
                    <a:pt x="25400" y="705485"/>
                    <a:pt x="19685" y="711200"/>
                    <a:pt x="12700" y="711200"/>
                  </a:cubicBezTo>
                  <a:cubicBezTo>
                    <a:pt x="5715" y="711200"/>
                    <a:pt x="0" y="705485"/>
                    <a:pt x="0" y="698500"/>
                  </a:cubicBezTo>
                  <a:cubicBezTo>
                    <a:pt x="0" y="691515"/>
                    <a:pt x="5715" y="685800"/>
                    <a:pt x="12700" y="685800"/>
                  </a:cubicBezTo>
                  <a:cubicBezTo>
                    <a:pt x="19685" y="685800"/>
                    <a:pt x="25400" y="691515"/>
                    <a:pt x="25400" y="698500"/>
                  </a:cubicBezTo>
                  <a:cubicBezTo>
                    <a:pt x="25400" y="1070229"/>
                    <a:pt x="326771" y="1371600"/>
                    <a:pt x="698500" y="1371600"/>
                  </a:cubicBezTo>
                  <a:cubicBezTo>
                    <a:pt x="1070229" y="1371600"/>
                    <a:pt x="1371600" y="1070229"/>
                    <a:pt x="1371600" y="698500"/>
                  </a:cubicBezTo>
                  <a:cubicBezTo>
                    <a:pt x="1371600" y="326771"/>
                    <a:pt x="1070229" y="25400"/>
                    <a:pt x="698500" y="25400"/>
                  </a:cubicBezTo>
                  <a:lnTo>
                    <a:pt x="698500" y="12700"/>
                  </a:lnTo>
                  <a:lnTo>
                    <a:pt x="698500" y="25400"/>
                  </a:lnTo>
                  <a:cubicBezTo>
                    <a:pt x="326771" y="25400"/>
                    <a:pt x="25400" y="326771"/>
                    <a:pt x="25400" y="698500"/>
                  </a:cubicBezTo>
                </a:path>
              </a:pathLst>
            </a:custGeom>
            <a:solidFill>
              <a:srgbClr val="D9D9D9"/>
            </a:solidFill>
          </p:spPr>
          <p:txBody>
            <a:bodyPr/>
            <a:lstStyle/>
            <a:p>
              <a:endParaRPr lang="en-US" sz="1200"/>
            </a:p>
          </p:txBody>
        </p:sp>
      </p:grpSp>
      <p:grpSp>
        <p:nvGrpSpPr>
          <p:cNvPr id="7" name="Group 12">
            <a:extLst>
              <a:ext uri="{FF2B5EF4-FFF2-40B4-BE49-F238E27FC236}">
                <a16:creationId xmlns:a16="http://schemas.microsoft.com/office/drawing/2014/main" id="{985188A0-6A10-5B41-89FF-F5A9AD892490}"/>
              </a:ext>
            </a:extLst>
          </p:cNvPr>
          <p:cNvGrpSpPr/>
          <p:nvPr/>
        </p:nvGrpSpPr>
        <p:grpSpPr>
          <a:xfrm rot="-10800000">
            <a:off x="1986801" y="3572690"/>
            <a:ext cx="104140" cy="104140"/>
            <a:chOff x="0" y="0"/>
            <a:chExt cx="208280" cy="208280"/>
          </a:xfrm>
          <a:solidFill>
            <a:srgbClr val="00B050"/>
          </a:solidFill>
        </p:grpSpPr>
        <p:sp>
          <p:nvSpPr>
            <p:cNvPr id="8" name="Freeform 13">
              <a:extLst>
                <a:ext uri="{FF2B5EF4-FFF2-40B4-BE49-F238E27FC236}">
                  <a16:creationId xmlns:a16="http://schemas.microsoft.com/office/drawing/2014/main" id="{CBAA2278-EA30-314D-9B22-2C20077248BE}"/>
                </a:ext>
              </a:extLst>
            </p:cNvPr>
            <p:cNvSpPr/>
            <p:nvPr/>
          </p:nvSpPr>
          <p:spPr>
            <a:xfrm>
              <a:off x="12700" y="12700"/>
              <a:ext cx="182880" cy="182880"/>
            </a:xfrm>
            <a:custGeom>
              <a:avLst/>
              <a:gdLst/>
              <a:ahLst/>
              <a:cxnLst/>
              <a:rect l="l" t="t" r="r" b="b"/>
              <a:pathLst>
                <a:path w="182880" h="182880">
                  <a:moveTo>
                    <a:pt x="0" y="182880"/>
                  </a:moveTo>
                  <a:lnTo>
                    <a:pt x="91440" y="0"/>
                  </a:lnTo>
                  <a:lnTo>
                    <a:pt x="182880" y="182880"/>
                  </a:lnTo>
                  <a:lnTo>
                    <a:pt x="0" y="182880"/>
                  </a:lnTo>
                </a:path>
              </a:pathLst>
            </a:custGeom>
            <a:grpFill/>
          </p:spPr>
          <p:txBody>
            <a:bodyPr/>
            <a:lstStyle/>
            <a:p>
              <a:endParaRPr lang="en-US" sz="1200"/>
            </a:p>
          </p:txBody>
        </p:sp>
        <p:sp>
          <p:nvSpPr>
            <p:cNvPr id="9" name="Freeform 14">
              <a:extLst>
                <a:ext uri="{FF2B5EF4-FFF2-40B4-BE49-F238E27FC236}">
                  <a16:creationId xmlns:a16="http://schemas.microsoft.com/office/drawing/2014/main" id="{492DFDD3-2359-084E-96E7-B40C6BFA51E6}"/>
                </a:ext>
              </a:extLst>
            </p:cNvPr>
            <p:cNvSpPr/>
            <p:nvPr/>
          </p:nvSpPr>
          <p:spPr>
            <a:xfrm>
              <a:off x="-635" y="0"/>
              <a:ext cx="209423" cy="208153"/>
            </a:xfrm>
            <a:custGeom>
              <a:avLst/>
              <a:gdLst/>
              <a:ahLst/>
              <a:cxnLst/>
              <a:rect l="l" t="t" r="r" b="b"/>
              <a:pathLst>
                <a:path w="209423" h="208153">
                  <a:moveTo>
                    <a:pt x="2032" y="189865"/>
                  </a:moveTo>
                  <a:lnTo>
                    <a:pt x="93472" y="6985"/>
                  </a:lnTo>
                  <a:cubicBezTo>
                    <a:pt x="95504" y="2667"/>
                    <a:pt x="99949" y="0"/>
                    <a:pt x="104775" y="0"/>
                  </a:cubicBezTo>
                  <a:cubicBezTo>
                    <a:pt x="109601" y="0"/>
                    <a:pt x="114046" y="2667"/>
                    <a:pt x="116078" y="6985"/>
                  </a:cubicBezTo>
                  <a:lnTo>
                    <a:pt x="207518" y="189865"/>
                  </a:lnTo>
                  <a:cubicBezTo>
                    <a:pt x="209423" y="193802"/>
                    <a:pt x="209296" y="198501"/>
                    <a:pt x="207010" y="202184"/>
                  </a:cubicBezTo>
                  <a:cubicBezTo>
                    <a:pt x="204724" y="205867"/>
                    <a:pt x="200660" y="208153"/>
                    <a:pt x="196215" y="208153"/>
                  </a:cubicBezTo>
                  <a:lnTo>
                    <a:pt x="13335" y="208153"/>
                  </a:lnTo>
                  <a:cubicBezTo>
                    <a:pt x="8890" y="208153"/>
                    <a:pt x="4826" y="205867"/>
                    <a:pt x="2540" y="202184"/>
                  </a:cubicBezTo>
                  <a:cubicBezTo>
                    <a:pt x="254" y="198501"/>
                    <a:pt x="0" y="193802"/>
                    <a:pt x="2032" y="189865"/>
                  </a:cubicBezTo>
                  <a:moveTo>
                    <a:pt x="24765" y="201168"/>
                  </a:moveTo>
                  <a:lnTo>
                    <a:pt x="13335" y="195580"/>
                  </a:lnTo>
                  <a:lnTo>
                    <a:pt x="13335" y="182880"/>
                  </a:lnTo>
                  <a:lnTo>
                    <a:pt x="196215" y="182880"/>
                  </a:lnTo>
                  <a:lnTo>
                    <a:pt x="196215" y="195580"/>
                  </a:lnTo>
                  <a:lnTo>
                    <a:pt x="184912" y="201295"/>
                  </a:lnTo>
                  <a:lnTo>
                    <a:pt x="93472" y="18415"/>
                  </a:lnTo>
                  <a:lnTo>
                    <a:pt x="104775" y="12700"/>
                  </a:lnTo>
                  <a:lnTo>
                    <a:pt x="116078" y="18415"/>
                  </a:lnTo>
                  <a:lnTo>
                    <a:pt x="24638" y="201295"/>
                  </a:lnTo>
                  <a:lnTo>
                    <a:pt x="24765" y="201168"/>
                  </a:lnTo>
                </a:path>
              </a:pathLst>
            </a:custGeom>
            <a:grpFill/>
          </p:spPr>
          <p:txBody>
            <a:bodyPr/>
            <a:lstStyle/>
            <a:p>
              <a:endParaRPr lang="en-US" sz="1200"/>
            </a:p>
          </p:txBody>
        </p:sp>
      </p:grpSp>
      <p:sp>
        <p:nvSpPr>
          <p:cNvPr id="10" name="AutoShape 15">
            <a:extLst>
              <a:ext uri="{FF2B5EF4-FFF2-40B4-BE49-F238E27FC236}">
                <a16:creationId xmlns:a16="http://schemas.microsoft.com/office/drawing/2014/main" id="{FD8B5484-DE1C-8F47-B54F-B4959A33393B}"/>
              </a:ext>
            </a:extLst>
          </p:cNvPr>
          <p:cNvSpPr/>
          <p:nvPr/>
        </p:nvSpPr>
        <p:spPr>
          <a:xfrm rot="5363623">
            <a:off x="1738817" y="3282177"/>
            <a:ext cx="600109" cy="0"/>
          </a:xfrm>
          <a:prstGeom prst="line">
            <a:avLst/>
          </a:prstGeom>
          <a:ln w="9525" cap="rnd">
            <a:solidFill>
              <a:srgbClr val="FFFFFF"/>
            </a:solidFill>
            <a:prstDash val="solid"/>
            <a:headEnd type="none" w="sm" len="sm"/>
            <a:tailEnd type="none" w="sm" len="sm"/>
          </a:ln>
        </p:spPr>
        <p:txBody>
          <a:bodyPr/>
          <a:lstStyle/>
          <a:p>
            <a:endParaRPr lang="en-US" sz="1200"/>
          </a:p>
        </p:txBody>
      </p:sp>
      <p:grpSp>
        <p:nvGrpSpPr>
          <p:cNvPr id="11" name="Group 16">
            <a:extLst>
              <a:ext uri="{FF2B5EF4-FFF2-40B4-BE49-F238E27FC236}">
                <a16:creationId xmlns:a16="http://schemas.microsoft.com/office/drawing/2014/main" id="{CD96157F-5E1C-8C42-91A3-6308D1830140}"/>
              </a:ext>
            </a:extLst>
          </p:cNvPr>
          <p:cNvGrpSpPr/>
          <p:nvPr/>
        </p:nvGrpSpPr>
        <p:grpSpPr>
          <a:xfrm>
            <a:off x="5682885" y="2296042"/>
            <a:ext cx="698500" cy="698500"/>
            <a:chOff x="0" y="0"/>
            <a:chExt cx="1397000" cy="1397000"/>
          </a:xfrm>
        </p:grpSpPr>
        <p:sp>
          <p:nvSpPr>
            <p:cNvPr id="12" name="Freeform 17">
              <a:extLst>
                <a:ext uri="{FF2B5EF4-FFF2-40B4-BE49-F238E27FC236}">
                  <a16:creationId xmlns:a16="http://schemas.microsoft.com/office/drawing/2014/main" id="{545E058C-1811-E448-ABCA-05FCB7202C4D}"/>
                </a:ext>
              </a:extLst>
            </p:cNvPr>
            <p:cNvSpPr/>
            <p:nvPr/>
          </p:nvSpPr>
          <p:spPr>
            <a:xfrm>
              <a:off x="12700" y="12700"/>
              <a:ext cx="1371600" cy="1371600"/>
            </a:xfrm>
            <a:custGeom>
              <a:avLst/>
              <a:gdLst/>
              <a:ahLst/>
              <a:cxnLst/>
              <a:rect l="l" t="t" r="r" b="b"/>
              <a:pathLst>
                <a:path w="1371600" h="1371600">
                  <a:moveTo>
                    <a:pt x="0" y="685800"/>
                  </a:moveTo>
                  <a:cubicBezTo>
                    <a:pt x="0" y="307086"/>
                    <a:pt x="307086" y="0"/>
                    <a:pt x="685800" y="0"/>
                  </a:cubicBezTo>
                  <a:cubicBezTo>
                    <a:pt x="1064514" y="0"/>
                    <a:pt x="1371600" y="307086"/>
                    <a:pt x="1371600" y="685800"/>
                  </a:cubicBezTo>
                  <a:cubicBezTo>
                    <a:pt x="1371600" y="1064514"/>
                    <a:pt x="1064514" y="1371600"/>
                    <a:pt x="685800" y="1371600"/>
                  </a:cubicBezTo>
                  <a:cubicBezTo>
                    <a:pt x="307086" y="1371600"/>
                    <a:pt x="0" y="1064514"/>
                    <a:pt x="0" y="685800"/>
                  </a:cubicBezTo>
                  <a:moveTo>
                    <a:pt x="342900" y="685800"/>
                  </a:moveTo>
                  <a:cubicBezTo>
                    <a:pt x="342900" y="875157"/>
                    <a:pt x="496443" y="1028700"/>
                    <a:pt x="685800" y="1028700"/>
                  </a:cubicBezTo>
                  <a:cubicBezTo>
                    <a:pt x="875157" y="1028700"/>
                    <a:pt x="1028700" y="875157"/>
                    <a:pt x="1028700" y="685800"/>
                  </a:cubicBezTo>
                  <a:cubicBezTo>
                    <a:pt x="1028700" y="496443"/>
                    <a:pt x="875157" y="342900"/>
                    <a:pt x="685800" y="342900"/>
                  </a:cubicBezTo>
                  <a:cubicBezTo>
                    <a:pt x="496443" y="342900"/>
                    <a:pt x="342900" y="496443"/>
                    <a:pt x="342900" y="685800"/>
                  </a:cubicBezTo>
                </a:path>
              </a:pathLst>
            </a:custGeom>
            <a:solidFill>
              <a:srgbClr val="FF9300"/>
            </a:solidFill>
          </p:spPr>
          <p:txBody>
            <a:bodyPr/>
            <a:lstStyle/>
            <a:p>
              <a:endParaRPr lang="en-US" sz="1200"/>
            </a:p>
          </p:txBody>
        </p:sp>
        <p:sp>
          <p:nvSpPr>
            <p:cNvPr id="14" name="Freeform 18">
              <a:extLst>
                <a:ext uri="{FF2B5EF4-FFF2-40B4-BE49-F238E27FC236}">
                  <a16:creationId xmlns:a16="http://schemas.microsoft.com/office/drawing/2014/main" id="{8F241478-990B-5D47-B72B-01416B9422BB}"/>
                </a:ext>
              </a:extLst>
            </p:cNvPr>
            <p:cNvSpPr/>
            <p:nvPr/>
          </p:nvSpPr>
          <p:spPr>
            <a:xfrm>
              <a:off x="0" y="0"/>
              <a:ext cx="1397000" cy="1397000"/>
            </a:xfrm>
            <a:custGeom>
              <a:avLst/>
              <a:gdLst/>
              <a:ahLst/>
              <a:cxnLst/>
              <a:rect l="l" t="t" r="r" b="b"/>
              <a:pathLst>
                <a:path w="1397000" h="1397000">
                  <a:moveTo>
                    <a:pt x="0" y="698500"/>
                  </a:moveTo>
                  <a:cubicBezTo>
                    <a:pt x="0" y="312674"/>
                    <a:pt x="312674" y="0"/>
                    <a:pt x="698500" y="0"/>
                  </a:cubicBezTo>
                  <a:lnTo>
                    <a:pt x="698500" y="12700"/>
                  </a:lnTo>
                  <a:lnTo>
                    <a:pt x="698500" y="0"/>
                  </a:lnTo>
                  <a:cubicBezTo>
                    <a:pt x="1084326" y="0"/>
                    <a:pt x="1397000" y="312674"/>
                    <a:pt x="1397000" y="698500"/>
                  </a:cubicBezTo>
                  <a:lnTo>
                    <a:pt x="1384300" y="698500"/>
                  </a:lnTo>
                  <a:lnTo>
                    <a:pt x="1397000" y="698500"/>
                  </a:lnTo>
                  <a:cubicBezTo>
                    <a:pt x="1397000" y="1084326"/>
                    <a:pt x="1084326" y="1397000"/>
                    <a:pt x="698500" y="1397000"/>
                  </a:cubicBezTo>
                  <a:lnTo>
                    <a:pt x="698500" y="1384300"/>
                  </a:lnTo>
                  <a:lnTo>
                    <a:pt x="698500" y="1397000"/>
                  </a:lnTo>
                  <a:cubicBezTo>
                    <a:pt x="312674" y="1397000"/>
                    <a:pt x="0" y="1084326"/>
                    <a:pt x="0" y="698500"/>
                  </a:cubicBezTo>
                  <a:lnTo>
                    <a:pt x="12700" y="698500"/>
                  </a:lnTo>
                  <a:lnTo>
                    <a:pt x="25400" y="698500"/>
                  </a:lnTo>
                  <a:lnTo>
                    <a:pt x="12700" y="698500"/>
                  </a:lnTo>
                  <a:lnTo>
                    <a:pt x="0" y="698500"/>
                  </a:lnTo>
                  <a:moveTo>
                    <a:pt x="25400" y="698500"/>
                  </a:moveTo>
                  <a:cubicBezTo>
                    <a:pt x="25400" y="705485"/>
                    <a:pt x="19685" y="711200"/>
                    <a:pt x="12700" y="711200"/>
                  </a:cubicBezTo>
                  <a:cubicBezTo>
                    <a:pt x="5715" y="711200"/>
                    <a:pt x="0" y="705485"/>
                    <a:pt x="0" y="698500"/>
                  </a:cubicBezTo>
                  <a:cubicBezTo>
                    <a:pt x="0" y="691515"/>
                    <a:pt x="5715" y="685800"/>
                    <a:pt x="12700" y="685800"/>
                  </a:cubicBezTo>
                  <a:cubicBezTo>
                    <a:pt x="19685" y="685800"/>
                    <a:pt x="25400" y="691515"/>
                    <a:pt x="25400" y="698500"/>
                  </a:cubicBezTo>
                  <a:cubicBezTo>
                    <a:pt x="25400" y="1070229"/>
                    <a:pt x="326771" y="1371600"/>
                    <a:pt x="698500" y="1371600"/>
                  </a:cubicBezTo>
                  <a:cubicBezTo>
                    <a:pt x="1070229" y="1371600"/>
                    <a:pt x="1371600" y="1070229"/>
                    <a:pt x="1371600" y="698500"/>
                  </a:cubicBezTo>
                  <a:cubicBezTo>
                    <a:pt x="1371600" y="326771"/>
                    <a:pt x="1070229" y="25400"/>
                    <a:pt x="698500" y="25400"/>
                  </a:cubicBezTo>
                  <a:lnTo>
                    <a:pt x="698500" y="12700"/>
                  </a:lnTo>
                  <a:lnTo>
                    <a:pt x="698500" y="25400"/>
                  </a:lnTo>
                  <a:cubicBezTo>
                    <a:pt x="326771" y="25400"/>
                    <a:pt x="25400" y="326771"/>
                    <a:pt x="25400" y="698500"/>
                  </a:cubicBezTo>
                  <a:moveTo>
                    <a:pt x="368300" y="698500"/>
                  </a:moveTo>
                  <a:cubicBezTo>
                    <a:pt x="368300" y="880872"/>
                    <a:pt x="516128" y="1028700"/>
                    <a:pt x="698500" y="1028700"/>
                  </a:cubicBezTo>
                  <a:lnTo>
                    <a:pt x="698500" y="1041400"/>
                  </a:lnTo>
                  <a:lnTo>
                    <a:pt x="698500" y="1028700"/>
                  </a:lnTo>
                  <a:cubicBezTo>
                    <a:pt x="880872" y="1028700"/>
                    <a:pt x="1028700" y="880872"/>
                    <a:pt x="1028700" y="698500"/>
                  </a:cubicBezTo>
                  <a:lnTo>
                    <a:pt x="1041400" y="698500"/>
                  </a:lnTo>
                  <a:lnTo>
                    <a:pt x="1028700" y="698500"/>
                  </a:lnTo>
                  <a:cubicBezTo>
                    <a:pt x="1028700" y="516128"/>
                    <a:pt x="880872" y="368300"/>
                    <a:pt x="698500" y="368300"/>
                  </a:cubicBezTo>
                  <a:lnTo>
                    <a:pt x="698500" y="355600"/>
                  </a:lnTo>
                  <a:lnTo>
                    <a:pt x="698500" y="368300"/>
                  </a:lnTo>
                  <a:cubicBezTo>
                    <a:pt x="516128" y="368300"/>
                    <a:pt x="368300" y="516128"/>
                    <a:pt x="368300" y="698500"/>
                  </a:cubicBezTo>
                  <a:cubicBezTo>
                    <a:pt x="368300" y="705485"/>
                    <a:pt x="362585" y="711200"/>
                    <a:pt x="355600" y="711200"/>
                  </a:cubicBezTo>
                  <a:lnTo>
                    <a:pt x="355600" y="698500"/>
                  </a:lnTo>
                  <a:lnTo>
                    <a:pt x="368300" y="698500"/>
                  </a:lnTo>
                  <a:moveTo>
                    <a:pt x="342900" y="698500"/>
                  </a:moveTo>
                  <a:cubicBezTo>
                    <a:pt x="342900" y="695071"/>
                    <a:pt x="344297" y="691896"/>
                    <a:pt x="346583" y="689483"/>
                  </a:cubicBezTo>
                  <a:cubicBezTo>
                    <a:pt x="348869" y="687070"/>
                    <a:pt x="352171" y="685800"/>
                    <a:pt x="355600" y="685800"/>
                  </a:cubicBezTo>
                  <a:lnTo>
                    <a:pt x="355600" y="698500"/>
                  </a:lnTo>
                  <a:lnTo>
                    <a:pt x="342900" y="698500"/>
                  </a:lnTo>
                  <a:cubicBezTo>
                    <a:pt x="342900" y="502158"/>
                    <a:pt x="502158" y="342900"/>
                    <a:pt x="698500" y="342900"/>
                  </a:cubicBezTo>
                  <a:cubicBezTo>
                    <a:pt x="894842" y="342900"/>
                    <a:pt x="1054100" y="502158"/>
                    <a:pt x="1054100" y="698500"/>
                  </a:cubicBezTo>
                  <a:cubicBezTo>
                    <a:pt x="1054100" y="894842"/>
                    <a:pt x="894842" y="1054100"/>
                    <a:pt x="698500" y="1054100"/>
                  </a:cubicBezTo>
                  <a:cubicBezTo>
                    <a:pt x="502158" y="1054100"/>
                    <a:pt x="342900" y="894842"/>
                    <a:pt x="342900" y="698500"/>
                  </a:cubicBezTo>
                </a:path>
              </a:pathLst>
            </a:custGeom>
            <a:solidFill>
              <a:srgbClr val="C0CDE7"/>
            </a:solidFill>
          </p:spPr>
          <p:txBody>
            <a:bodyPr/>
            <a:lstStyle/>
            <a:p>
              <a:endParaRPr lang="en-US" sz="1200"/>
            </a:p>
          </p:txBody>
        </p:sp>
      </p:grpSp>
      <p:grpSp>
        <p:nvGrpSpPr>
          <p:cNvPr id="16" name="Group 20">
            <a:extLst>
              <a:ext uri="{FF2B5EF4-FFF2-40B4-BE49-F238E27FC236}">
                <a16:creationId xmlns:a16="http://schemas.microsoft.com/office/drawing/2014/main" id="{4AF446B9-B353-D245-A010-41C430EB2AB5}"/>
              </a:ext>
            </a:extLst>
          </p:cNvPr>
          <p:cNvGrpSpPr/>
          <p:nvPr/>
        </p:nvGrpSpPr>
        <p:grpSpPr>
          <a:xfrm>
            <a:off x="5727765" y="2534465"/>
            <a:ext cx="228600" cy="228600"/>
            <a:chOff x="0" y="0"/>
            <a:chExt cx="457200" cy="457200"/>
          </a:xfrm>
        </p:grpSpPr>
        <p:sp>
          <p:nvSpPr>
            <p:cNvPr id="17" name="Freeform 21">
              <a:extLst>
                <a:ext uri="{FF2B5EF4-FFF2-40B4-BE49-F238E27FC236}">
                  <a16:creationId xmlns:a16="http://schemas.microsoft.com/office/drawing/2014/main" id="{A0EA38DD-B784-9A4C-A22C-2A295584495C}"/>
                </a:ext>
              </a:extLst>
            </p:cNvPr>
            <p:cNvSpPr/>
            <p:nvPr/>
          </p:nvSpPr>
          <p:spPr>
            <a:xfrm>
              <a:off x="0" y="0"/>
              <a:ext cx="457200" cy="457200"/>
            </a:xfrm>
            <a:custGeom>
              <a:avLst/>
              <a:gdLst/>
              <a:ahLst/>
              <a:cxnLst/>
              <a:rect l="l" t="t" r="r" b="b"/>
              <a:pathLst>
                <a:path w="457200" h="457200">
                  <a:moveTo>
                    <a:pt x="0" y="228600"/>
                  </a:moveTo>
                  <a:cubicBezTo>
                    <a:pt x="0" y="102362"/>
                    <a:pt x="102362" y="0"/>
                    <a:pt x="228600" y="0"/>
                  </a:cubicBezTo>
                  <a:cubicBezTo>
                    <a:pt x="354838" y="0"/>
                    <a:pt x="457200" y="102362"/>
                    <a:pt x="457200" y="228600"/>
                  </a:cubicBezTo>
                  <a:cubicBezTo>
                    <a:pt x="457200" y="354838"/>
                    <a:pt x="354838" y="457200"/>
                    <a:pt x="228600" y="457200"/>
                  </a:cubicBezTo>
                  <a:cubicBezTo>
                    <a:pt x="102362" y="457200"/>
                    <a:pt x="0" y="354838"/>
                    <a:pt x="0" y="228600"/>
                  </a:cubicBezTo>
                </a:path>
              </a:pathLst>
            </a:custGeom>
            <a:solidFill>
              <a:srgbClr val="FF9300"/>
            </a:solidFill>
          </p:spPr>
          <p:txBody>
            <a:bodyPr/>
            <a:lstStyle/>
            <a:p>
              <a:endParaRPr lang="en-US" sz="1200"/>
            </a:p>
          </p:txBody>
        </p:sp>
      </p:grpSp>
      <p:grpSp>
        <p:nvGrpSpPr>
          <p:cNvPr id="18" name="Group 22">
            <a:extLst>
              <a:ext uri="{FF2B5EF4-FFF2-40B4-BE49-F238E27FC236}">
                <a16:creationId xmlns:a16="http://schemas.microsoft.com/office/drawing/2014/main" id="{4CD540B7-7CB7-C24A-A6C1-14822FD1B991}"/>
              </a:ext>
            </a:extLst>
          </p:cNvPr>
          <p:cNvGrpSpPr/>
          <p:nvPr/>
        </p:nvGrpSpPr>
        <p:grpSpPr>
          <a:xfrm rot="-10800000">
            <a:off x="5980065" y="3572690"/>
            <a:ext cx="104140" cy="104140"/>
            <a:chOff x="0" y="0"/>
            <a:chExt cx="208280" cy="208280"/>
          </a:xfrm>
        </p:grpSpPr>
        <p:sp>
          <p:nvSpPr>
            <p:cNvPr id="19" name="Freeform 23">
              <a:extLst>
                <a:ext uri="{FF2B5EF4-FFF2-40B4-BE49-F238E27FC236}">
                  <a16:creationId xmlns:a16="http://schemas.microsoft.com/office/drawing/2014/main" id="{D9AFF73B-E5CA-1441-B4F8-D2DC2A17E764}"/>
                </a:ext>
              </a:extLst>
            </p:cNvPr>
            <p:cNvSpPr/>
            <p:nvPr/>
          </p:nvSpPr>
          <p:spPr>
            <a:xfrm>
              <a:off x="12700" y="12700"/>
              <a:ext cx="182880" cy="182880"/>
            </a:xfrm>
            <a:custGeom>
              <a:avLst/>
              <a:gdLst/>
              <a:ahLst/>
              <a:cxnLst/>
              <a:rect l="l" t="t" r="r" b="b"/>
              <a:pathLst>
                <a:path w="182880" h="182880">
                  <a:moveTo>
                    <a:pt x="0" y="182880"/>
                  </a:moveTo>
                  <a:lnTo>
                    <a:pt x="91440" y="0"/>
                  </a:lnTo>
                  <a:lnTo>
                    <a:pt x="182880" y="182880"/>
                  </a:lnTo>
                  <a:lnTo>
                    <a:pt x="0" y="182880"/>
                  </a:lnTo>
                </a:path>
              </a:pathLst>
            </a:custGeom>
            <a:solidFill>
              <a:srgbClr val="FF9300"/>
            </a:solidFill>
          </p:spPr>
          <p:txBody>
            <a:bodyPr/>
            <a:lstStyle/>
            <a:p>
              <a:endParaRPr lang="en-US" sz="1200"/>
            </a:p>
          </p:txBody>
        </p:sp>
        <p:sp>
          <p:nvSpPr>
            <p:cNvPr id="20" name="Freeform 24">
              <a:extLst>
                <a:ext uri="{FF2B5EF4-FFF2-40B4-BE49-F238E27FC236}">
                  <a16:creationId xmlns:a16="http://schemas.microsoft.com/office/drawing/2014/main" id="{172DA4EC-DAA5-E144-A41B-281812BD985D}"/>
                </a:ext>
              </a:extLst>
            </p:cNvPr>
            <p:cNvSpPr/>
            <p:nvPr/>
          </p:nvSpPr>
          <p:spPr>
            <a:xfrm>
              <a:off x="-635" y="0"/>
              <a:ext cx="209423" cy="208153"/>
            </a:xfrm>
            <a:custGeom>
              <a:avLst/>
              <a:gdLst/>
              <a:ahLst/>
              <a:cxnLst/>
              <a:rect l="l" t="t" r="r" b="b"/>
              <a:pathLst>
                <a:path w="209423" h="208153">
                  <a:moveTo>
                    <a:pt x="2032" y="189865"/>
                  </a:moveTo>
                  <a:lnTo>
                    <a:pt x="93472" y="6985"/>
                  </a:lnTo>
                  <a:cubicBezTo>
                    <a:pt x="95504" y="2667"/>
                    <a:pt x="99949" y="0"/>
                    <a:pt x="104775" y="0"/>
                  </a:cubicBezTo>
                  <a:cubicBezTo>
                    <a:pt x="109601" y="0"/>
                    <a:pt x="114046" y="2667"/>
                    <a:pt x="116078" y="6985"/>
                  </a:cubicBezTo>
                  <a:lnTo>
                    <a:pt x="207518" y="189865"/>
                  </a:lnTo>
                  <a:cubicBezTo>
                    <a:pt x="209423" y="193802"/>
                    <a:pt x="209296" y="198501"/>
                    <a:pt x="207010" y="202184"/>
                  </a:cubicBezTo>
                  <a:cubicBezTo>
                    <a:pt x="204724" y="205867"/>
                    <a:pt x="200660" y="208153"/>
                    <a:pt x="196215" y="208153"/>
                  </a:cubicBezTo>
                  <a:lnTo>
                    <a:pt x="13335" y="208153"/>
                  </a:lnTo>
                  <a:cubicBezTo>
                    <a:pt x="8890" y="208153"/>
                    <a:pt x="4826" y="205867"/>
                    <a:pt x="2540" y="202184"/>
                  </a:cubicBezTo>
                  <a:cubicBezTo>
                    <a:pt x="254" y="198501"/>
                    <a:pt x="0" y="193802"/>
                    <a:pt x="2032" y="189865"/>
                  </a:cubicBezTo>
                  <a:moveTo>
                    <a:pt x="24765" y="201168"/>
                  </a:moveTo>
                  <a:lnTo>
                    <a:pt x="13335" y="195580"/>
                  </a:lnTo>
                  <a:lnTo>
                    <a:pt x="13335" y="182880"/>
                  </a:lnTo>
                  <a:lnTo>
                    <a:pt x="196215" y="182880"/>
                  </a:lnTo>
                  <a:lnTo>
                    <a:pt x="196215" y="195580"/>
                  </a:lnTo>
                  <a:lnTo>
                    <a:pt x="184912" y="201295"/>
                  </a:lnTo>
                  <a:lnTo>
                    <a:pt x="93472" y="18415"/>
                  </a:lnTo>
                  <a:lnTo>
                    <a:pt x="104775" y="12700"/>
                  </a:lnTo>
                  <a:lnTo>
                    <a:pt x="116078" y="18415"/>
                  </a:lnTo>
                  <a:lnTo>
                    <a:pt x="24638" y="201295"/>
                  </a:lnTo>
                  <a:lnTo>
                    <a:pt x="24765" y="201168"/>
                  </a:lnTo>
                </a:path>
              </a:pathLst>
            </a:custGeom>
            <a:solidFill>
              <a:srgbClr val="FF9300"/>
            </a:solidFill>
          </p:spPr>
          <p:txBody>
            <a:bodyPr/>
            <a:lstStyle/>
            <a:p>
              <a:endParaRPr lang="en-US" sz="1200"/>
            </a:p>
          </p:txBody>
        </p:sp>
      </p:grpSp>
      <p:sp>
        <p:nvSpPr>
          <p:cNvPr id="22" name="TextBox 26">
            <a:extLst>
              <a:ext uri="{FF2B5EF4-FFF2-40B4-BE49-F238E27FC236}">
                <a16:creationId xmlns:a16="http://schemas.microsoft.com/office/drawing/2014/main" id="{CB840F43-270E-A04C-BAAF-8FEB66890D99}"/>
              </a:ext>
            </a:extLst>
          </p:cNvPr>
          <p:cNvSpPr txBox="1"/>
          <p:nvPr/>
        </p:nvSpPr>
        <p:spPr>
          <a:xfrm>
            <a:off x="660400" y="3799726"/>
            <a:ext cx="2756940" cy="1166601"/>
          </a:xfrm>
          <a:prstGeom prst="rect">
            <a:avLst/>
          </a:prstGeom>
        </p:spPr>
        <p:txBody>
          <a:bodyPr lIns="0" tIns="0" rIns="0" bIns="0" rtlCol="0" anchor="t">
            <a:spAutoFit/>
          </a:bodyPr>
          <a:lstStyle/>
          <a:p>
            <a:pPr algn="ctr">
              <a:lnSpc>
                <a:spcPts val="2880"/>
              </a:lnSpc>
            </a:pPr>
            <a:r>
              <a:rPr lang="en-US" sz="2400" spc="-95" dirty="0">
                <a:solidFill>
                  <a:srgbClr val="808080"/>
                </a:solidFill>
                <a:latin typeface="Calibri" panose="020F0502020204030204" pitchFamily="34" charset="0"/>
              </a:rPr>
              <a:t>Minimal Knowledge</a:t>
            </a:r>
          </a:p>
          <a:p>
            <a:pPr algn="ctr">
              <a:lnSpc>
                <a:spcPts val="2054"/>
              </a:lnSpc>
            </a:pPr>
            <a:r>
              <a:rPr lang="en-US" sz="1600" spc="-63" dirty="0">
                <a:solidFill>
                  <a:srgbClr val="808080"/>
                </a:solidFill>
                <a:latin typeface="Calibri" panose="020F0502020204030204" pitchFamily="34" charset="0"/>
              </a:rPr>
              <a:t>Looking for some basic information, key principles and “how-</a:t>
            </a:r>
            <a:r>
              <a:rPr lang="en-US" sz="1600" spc="-63" dirty="0" err="1">
                <a:solidFill>
                  <a:srgbClr val="808080"/>
                </a:solidFill>
                <a:latin typeface="Calibri" panose="020F0502020204030204" pitchFamily="34" charset="0"/>
              </a:rPr>
              <a:t>to’s</a:t>
            </a:r>
            <a:r>
              <a:rPr lang="en-US" sz="1600" spc="-63" dirty="0">
                <a:solidFill>
                  <a:srgbClr val="808080"/>
                </a:solidFill>
                <a:latin typeface="Calibri" panose="020F0502020204030204" pitchFamily="34" charset="0"/>
              </a:rPr>
              <a:t>” on the subject.</a:t>
            </a:r>
          </a:p>
        </p:txBody>
      </p:sp>
      <p:sp>
        <p:nvSpPr>
          <p:cNvPr id="23" name="TextBox 27">
            <a:extLst>
              <a:ext uri="{FF2B5EF4-FFF2-40B4-BE49-F238E27FC236}">
                <a16:creationId xmlns:a16="http://schemas.microsoft.com/office/drawing/2014/main" id="{D6E97F85-8E15-6540-8A78-A951FFB2E6B7}"/>
              </a:ext>
            </a:extLst>
          </p:cNvPr>
          <p:cNvSpPr txBox="1"/>
          <p:nvPr/>
        </p:nvSpPr>
        <p:spPr>
          <a:xfrm>
            <a:off x="4539365" y="3799726"/>
            <a:ext cx="2756939" cy="1102866"/>
          </a:xfrm>
          <a:prstGeom prst="rect">
            <a:avLst/>
          </a:prstGeom>
        </p:spPr>
        <p:txBody>
          <a:bodyPr lIns="0" tIns="0" rIns="0" bIns="0" rtlCol="0" anchor="t">
            <a:spAutoFit/>
          </a:bodyPr>
          <a:lstStyle/>
          <a:p>
            <a:pPr algn="ctr">
              <a:lnSpc>
                <a:spcPts val="2880"/>
              </a:lnSpc>
            </a:pPr>
            <a:r>
              <a:rPr lang="en-US" sz="2400" spc="-95" dirty="0">
                <a:solidFill>
                  <a:srgbClr val="000000"/>
                </a:solidFill>
                <a:latin typeface="Calibri" panose="020F0502020204030204" pitchFamily="34" charset="0"/>
              </a:rPr>
              <a:t>Working Knowledge</a:t>
            </a:r>
          </a:p>
          <a:p>
            <a:pPr algn="ctr">
              <a:lnSpc>
                <a:spcPts val="1919"/>
              </a:lnSpc>
            </a:pPr>
            <a:r>
              <a:rPr lang="en-US" sz="1600" spc="-63" dirty="0">
                <a:solidFill>
                  <a:srgbClr val="000000"/>
                </a:solidFill>
                <a:latin typeface="Calibri" panose="020F0502020204030204" pitchFamily="34" charset="0"/>
              </a:rPr>
              <a:t>Integrated practices and moving beyond basic concepts. Looking for breadth and depth on a topic </a:t>
            </a:r>
          </a:p>
        </p:txBody>
      </p:sp>
      <p:grpSp>
        <p:nvGrpSpPr>
          <p:cNvPr id="24" name="Group 28">
            <a:extLst>
              <a:ext uri="{FF2B5EF4-FFF2-40B4-BE49-F238E27FC236}">
                <a16:creationId xmlns:a16="http://schemas.microsoft.com/office/drawing/2014/main" id="{A7E47274-E4DD-6A41-9004-13D82E75D790}"/>
              </a:ext>
            </a:extLst>
          </p:cNvPr>
          <p:cNvGrpSpPr/>
          <p:nvPr/>
        </p:nvGrpSpPr>
        <p:grpSpPr>
          <a:xfrm rot="-10800000">
            <a:off x="9970941" y="3569796"/>
            <a:ext cx="104140" cy="104140"/>
            <a:chOff x="0" y="0"/>
            <a:chExt cx="208280" cy="208280"/>
          </a:xfrm>
          <a:solidFill>
            <a:srgbClr val="0070C0"/>
          </a:solidFill>
        </p:grpSpPr>
        <p:sp>
          <p:nvSpPr>
            <p:cNvPr id="25" name="Freeform 29">
              <a:extLst>
                <a:ext uri="{FF2B5EF4-FFF2-40B4-BE49-F238E27FC236}">
                  <a16:creationId xmlns:a16="http://schemas.microsoft.com/office/drawing/2014/main" id="{3E99D912-F568-8544-960D-1404C4E2A822}"/>
                </a:ext>
              </a:extLst>
            </p:cNvPr>
            <p:cNvSpPr/>
            <p:nvPr/>
          </p:nvSpPr>
          <p:spPr>
            <a:xfrm>
              <a:off x="12700" y="12700"/>
              <a:ext cx="182880" cy="182880"/>
            </a:xfrm>
            <a:custGeom>
              <a:avLst/>
              <a:gdLst/>
              <a:ahLst/>
              <a:cxnLst/>
              <a:rect l="l" t="t" r="r" b="b"/>
              <a:pathLst>
                <a:path w="182880" h="182880">
                  <a:moveTo>
                    <a:pt x="0" y="182880"/>
                  </a:moveTo>
                  <a:lnTo>
                    <a:pt x="91440" y="0"/>
                  </a:lnTo>
                  <a:lnTo>
                    <a:pt x="182880" y="182880"/>
                  </a:lnTo>
                  <a:lnTo>
                    <a:pt x="0" y="182880"/>
                  </a:lnTo>
                </a:path>
              </a:pathLst>
            </a:custGeom>
            <a:grpFill/>
          </p:spPr>
          <p:txBody>
            <a:bodyPr/>
            <a:lstStyle/>
            <a:p>
              <a:endParaRPr lang="en-US" sz="1200"/>
            </a:p>
          </p:txBody>
        </p:sp>
        <p:sp>
          <p:nvSpPr>
            <p:cNvPr id="26" name="Freeform 30">
              <a:extLst>
                <a:ext uri="{FF2B5EF4-FFF2-40B4-BE49-F238E27FC236}">
                  <a16:creationId xmlns:a16="http://schemas.microsoft.com/office/drawing/2014/main" id="{EF2DD660-059B-7046-B75E-FBDCD0753BED}"/>
                </a:ext>
              </a:extLst>
            </p:cNvPr>
            <p:cNvSpPr/>
            <p:nvPr/>
          </p:nvSpPr>
          <p:spPr>
            <a:xfrm>
              <a:off x="-635" y="0"/>
              <a:ext cx="209423" cy="208153"/>
            </a:xfrm>
            <a:custGeom>
              <a:avLst/>
              <a:gdLst/>
              <a:ahLst/>
              <a:cxnLst/>
              <a:rect l="l" t="t" r="r" b="b"/>
              <a:pathLst>
                <a:path w="209423" h="208153">
                  <a:moveTo>
                    <a:pt x="2032" y="189865"/>
                  </a:moveTo>
                  <a:lnTo>
                    <a:pt x="93472" y="6985"/>
                  </a:lnTo>
                  <a:cubicBezTo>
                    <a:pt x="95504" y="2667"/>
                    <a:pt x="99949" y="0"/>
                    <a:pt x="104775" y="0"/>
                  </a:cubicBezTo>
                  <a:cubicBezTo>
                    <a:pt x="109601" y="0"/>
                    <a:pt x="114046" y="2667"/>
                    <a:pt x="116078" y="6985"/>
                  </a:cubicBezTo>
                  <a:lnTo>
                    <a:pt x="207518" y="189865"/>
                  </a:lnTo>
                  <a:cubicBezTo>
                    <a:pt x="209423" y="193802"/>
                    <a:pt x="209296" y="198501"/>
                    <a:pt x="207010" y="202184"/>
                  </a:cubicBezTo>
                  <a:cubicBezTo>
                    <a:pt x="204724" y="205867"/>
                    <a:pt x="200660" y="208153"/>
                    <a:pt x="196215" y="208153"/>
                  </a:cubicBezTo>
                  <a:lnTo>
                    <a:pt x="13335" y="208153"/>
                  </a:lnTo>
                  <a:cubicBezTo>
                    <a:pt x="8890" y="208153"/>
                    <a:pt x="4826" y="205867"/>
                    <a:pt x="2540" y="202184"/>
                  </a:cubicBezTo>
                  <a:cubicBezTo>
                    <a:pt x="254" y="198501"/>
                    <a:pt x="0" y="193802"/>
                    <a:pt x="2032" y="189865"/>
                  </a:cubicBezTo>
                  <a:moveTo>
                    <a:pt x="24765" y="201168"/>
                  </a:moveTo>
                  <a:lnTo>
                    <a:pt x="13335" y="195580"/>
                  </a:lnTo>
                  <a:lnTo>
                    <a:pt x="13335" y="182880"/>
                  </a:lnTo>
                  <a:lnTo>
                    <a:pt x="196215" y="182880"/>
                  </a:lnTo>
                  <a:lnTo>
                    <a:pt x="196215" y="195580"/>
                  </a:lnTo>
                  <a:lnTo>
                    <a:pt x="184912" y="201295"/>
                  </a:lnTo>
                  <a:lnTo>
                    <a:pt x="93472" y="18415"/>
                  </a:lnTo>
                  <a:lnTo>
                    <a:pt x="104775" y="12700"/>
                  </a:lnTo>
                  <a:lnTo>
                    <a:pt x="116078" y="18415"/>
                  </a:lnTo>
                  <a:lnTo>
                    <a:pt x="24638" y="201295"/>
                  </a:lnTo>
                  <a:lnTo>
                    <a:pt x="24765" y="201168"/>
                  </a:lnTo>
                </a:path>
              </a:pathLst>
            </a:custGeom>
            <a:grpFill/>
          </p:spPr>
          <p:txBody>
            <a:bodyPr/>
            <a:lstStyle/>
            <a:p>
              <a:endParaRPr lang="en-US" sz="1200"/>
            </a:p>
          </p:txBody>
        </p:sp>
      </p:grpSp>
      <p:sp>
        <p:nvSpPr>
          <p:cNvPr id="27" name="AutoShape 31">
            <a:extLst>
              <a:ext uri="{FF2B5EF4-FFF2-40B4-BE49-F238E27FC236}">
                <a16:creationId xmlns:a16="http://schemas.microsoft.com/office/drawing/2014/main" id="{45386C39-02EC-D448-A826-25A380860EB9}"/>
              </a:ext>
            </a:extLst>
          </p:cNvPr>
          <p:cNvSpPr/>
          <p:nvPr/>
        </p:nvSpPr>
        <p:spPr>
          <a:xfrm>
            <a:off x="9725582" y="3280731"/>
            <a:ext cx="597245" cy="6350"/>
          </a:xfrm>
          <a:prstGeom prst="line">
            <a:avLst/>
          </a:prstGeom>
          <a:ln w="9525" cap="rnd">
            <a:solidFill>
              <a:srgbClr val="FFFFFF"/>
            </a:solidFill>
            <a:prstDash val="solid"/>
            <a:headEnd type="none" w="sm" len="sm"/>
            <a:tailEnd type="none" w="sm" len="sm"/>
          </a:ln>
        </p:spPr>
        <p:txBody>
          <a:bodyPr/>
          <a:lstStyle/>
          <a:p>
            <a:endParaRPr lang="en-US" sz="1200"/>
          </a:p>
        </p:txBody>
      </p:sp>
      <p:sp>
        <p:nvSpPr>
          <p:cNvPr id="28" name="TextBox 32">
            <a:extLst>
              <a:ext uri="{FF2B5EF4-FFF2-40B4-BE49-F238E27FC236}">
                <a16:creationId xmlns:a16="http://schemas.microsoft.com/office/drawing/2014/main" id="{80A81704-DD48-BA4D-9937-B62DC7E05BD7}"/>
              </a:ext>
            </a:extLst>
          </p:cNvPr>
          <p:cNvSpPr txBox="1"/>
          <p:nvPr/>
        </p:nvSpPr>
        <p:spPr>
          <a:xfrm>
            <a:off x="8287910" y="3800423"/>
            <a:ext cx="3470201" cy="1102866"/>
          </a:xfrm>
          <a:prstGeom prst="rect">
            <a:avLst/>
          </a:prstGeom>
        </p:spPr>
        <p:txBody>
          <a:bodyPr lIns="0" tIns="0" rIns="0" bIns="0" rtlCol="0" anchor="t">
            <a:spAutoFit/>
          </a:bodyPr>
          <a:lstStyle/>
          <a:p>
            <a:pPr algn="ctr">
              <a:lnSpc>
                <a:spcPts val="2880"/>
              </a:lnSpc>
            </a:pPr>
            <a:r>
              <a:rPr lang="en-US" sz="2400" spc="-95" dirty="0">
                <a:solidFill>
                  <a:srgbClr val="808080"/>
                </a:solidFill>
                <a:latin typeface="Calibri" panose="020F0502020204030204" pitchFamily="34" charset="0"/>
              </a:rPr>
              <a:t>Authoritative Knowledge</a:t>
            </a:r>
          </a:p>
          <a:p>
            <a:pPr algn="ctr">
              <a:lnSpc>
                <a:spcPts val="1919"/>
              </a:lnSpc>
            </a:pPr>
            <a:r>
              <a:rPr lang="en-US" sz="1600" spc="-63" dirty="0">
                <a:solidFill>
                  <a:srgbClr val="808080"/>
                </a:solidFill>
                <a:latin typeface="Calibri" panose="020F0502020204030204" pitchFamily="34" charset="0"/>
              </a:rPr>
              <a:t>Looking for advanced knowledge, integration and concepts that are innovative and cutting edge.</a:t>
            </a:r>
          </a:p>
        </p:txBody>
      </p:sp>
      <p:sp>
        <p:nvSpPr>
          <p:cNvPr id="29" name="TextBox 33">
            <a:extLst>
              <a:ext uri="{FF2B5EF4-FFF2-40B4-BE49-F238E27FC236}">
                <a16:creationId xmlns:a16="http://schemas.microsoft.com/office/drawing/2014/main" id="{FA113627-271F-CB4D-953A-A4487A967555}"/>
              </a:ext>
            </a:extLst>
          </p:cNvPr>
          <p:cNvSpPr txBox="1"/>
          <p:nvPr/>
        </p:nvSpPr>
        <p:spPr>
          <a:xfrm>
            <a:off x="3709585" y="1279271"/>
            <a:ext cx="4761245" cy="657103"/>
          </a:xfrm>
          <a:prstGeom prst="rect">
            <a:avLst/>
          </a:prstGeom>
        </p:spPr>
        <p:txBody>
          <a:bodyPr lIns="0" tIns="0" rIns="0" bIns="0" rtlCol="0" anchor="t">
            <a:spAutoFit/>
          </a:bodyPr>
          <a:lstStyle/>
          <a:p>
            <a:pPr algn="ctr">
              <a:lnSpc>
                <a:spcPts val="5760"/>
              </a:lnSpc>
            </a:pPr>
            <a:r>
              <a:rPr lang="en-US" sz="2933" b="1" u="sng" spc="-191" dirty="0">
                <a:solidFill>
                  <a:srgbClr val="000000"/>
                </a:solidFill>
                <a:latin typeface="Calibri" panose="020F0502020204030204" pitchFamily="34" charset="0"/>
              </a:rPr>
              <a:t>SKILL LEVEL</a:t>
            </a:r>
          </a:p>
        </p:txBody>
      </p:sp>
      <p:grpSp>
        <p:nvGrpSpPr>
          <p:cNvPr id="36" name="Group 9">
            <a:extLst>
              <a:ext uri="{FF2B5EF4-FFF2-40B4-BE49-F238E27FC236}">
                <a16:creationId xmlns:a16="http://schemas.microsoft.com/office/drawing/2014/main" id="{F69F9A02-E5C3-0D40-9461-168629FA2E3C}"/>
              </a:ext>
            </a:extLst>
          </p:cNvPr>
          <p:cNvGrpSpPr/>
          <p:nvPr/>
        </p:nvGrpSpPr>
        <p:grpSpPr>
          <a:xfrm>
            <a:off x="1692797" y="2299515"/>
            <a:ext cx="698500" cy="698500"/>
            <a:chOff x="0" y="0"/>
            <a:chExt cx="1397000" cy="1397000"/>
          </a:xfrm>
        </p:grpSpPr>
        <p:sp>
          <p:nvSpPr>
            <p:cNvPr id="37" name="Freeform 10">
              <a:extLst>
                <a:ext uri="{FF2B5EF4-FFF2-40B4-BE49-F238E27FC236}">
                  <a16:creationId xmlns:a16="http://schemas.microsoft.com/office/drawing/2014/main" id="{79DAD31C-A0EA-8D4C-9F77-1379BC136C39}"/>
                </a:ext>
              </a:extLst>
            </p:cNvPr>
            <p:cNvSpPr/>
            <p:nvPr/>
          </p:nvSpPr>
          <p:spPr>
            <a:xfrm>
              <a:off x="12700" y="12700"/>
              <a:ext cx="1371600" cy="1371600"/>
            </a:xfrm>
            <a:custGeom>
              <a:avLst/>
              <a:gdLst/>
              <a:ahLst/>
              <a:cxnLst/>
              <a:rect l="l" t="t" r="r" b="b"/>
              <a:pathLst>
                <a:path w="1371600" h="1371600">
                  <a:moveTo>
                    <a:pt x="0" y="685800"/>
                  </a:moveTo>
                  <a:cubicBezTo>
                    <a:pt x="0" y="307086"/>
                    <a:pt x="307086" y="0"/>
                    <a:pt x="685800" y="0"/>
                  </a:cubicBezTo>
                  <a:cubicBezTo>
                    <a:pt x="1064514" y="0"/>
                    <a:pt x="1371600" y="307086"/>
                    <a:pt x="1371600" y="685800"/>
                  </a:cubicBezTo>
                  <a:cubicBezTo>
                    <a:pt x="1371600" y="1064514"/>
                    <a:pt x="1064514" y="1371600"/>
                    <a:pt x="685800" y="1371600"/>
                  </a:cubicBezTo>
                  <a:cubicBezTo>
                    <a:pt x="307086" y="1371600"/>
                    <a:pt x="0" y="1064514"/>
                    <a:pt x="0" y="685800"/>
                  </a:cubicBezTo>
                </a:path>
              </a:pathLst>
            </a:custGeom>
            <a:solidFill>
              <a:srgbClr val="00B050"/>
            </a:solidFill>
          </p:spPr>
          <p:txBody>
            <a:bodyPr/>
            <a:lstStyle/>
            <a:p>
              <a:endParaRPr lang="en-US" sz="1200"/>
            </a:p>
          </p:txBody>
        </p:sp>
        <p:sp>
          <p:nvSpPr>
            <p:cNvPr id="38" name="Freeform 11">
              <a:extLst>
                <a:ext uri="{FF2B5EF4-FFF2-40B4-BE49-F238E27FC236}">
                  <a16:creationId xmlns:a16="http://schemas.microsoft.com/office/drawing/2014/main" id="{B0891418-A63C-F348-B158-EE6EEC2D1433}"/>
                </a:ext>
              </a:extLst>
            </p:cNvPr>
            <p:cNvSpPr/>
            <p:nvPr/>
          </p:nvSpPr>
          <p:spPr>
            <a:xfrm>
              <a:off x="0" y="0"/>
              <a:ext cx="1397000" cy="1397000"/>
            </a:xfrm>
            <a:custGeom>
              <a:avLst/>
              <a:gdLst/>
              <a:ahLst/>
              <a:cxnLst/>
              <a:rect l="l" t="t" r="r" b="b"/>
              <a:pathLst>
                <a:path w="1397000" h="1397000">
                  <a:moveTo>
                    <a:pt x="0" y="698500"/>
                  </a:moveTo>
                  <a:cubicBezTo>
                    <a:pt x="0" y="312674"/>
                    <a:pt x="312674" y="0"/>
                    <a:pt x="698500" y="0"/>
                  </a:cubicBezTo>
                  <a:lnTo>
                    <a:pt x="698500" y="12700"/>
                  </a:lnTo>
                  <a:lnTo>
                    <a:pt x="698500" y="0"/>
                  </a:lnTo>
                  <a:cubicBezTo>
                    <a:pt x="1084326" y="0"/>
                    <a:pt x="1397000" y="312674"/>
                    <a:pt x="1397000" y="698500"/>
                  </a:cubicBezTo>
                  <a:lnTo>
                    <a:pt x="1384300" y="698500"/>
                  </a:lnTo>
                  <a:lnTo>
                    <a:pt x="1397000" y="698500"/>
                  </a:lnTo>
                  <a:cubicBezTo>
                    <a:pt x="1397000" y="1084326"/>
                    <a:pt x="1084326" y="1397000"/>
                    <a:pt x="698500" y="1397000"/>
                  </a:cubicBezTo>
                  <a:lnTo>
                    <a:pt x="698500" y="1384300"/>
                  </a:lnTo>
                  <a:lnTo>
                    <a:pt x="698500" y="1397000"/>
                  </a:lnTo>
                  <a:cubicBezTo>
                    <a:pt x="312674" y="1397000"/>
                    <a:pt x="0" y="1084326"/>
                    <a:pt x="0" y="698500"/>
                  </a:cubicBezTo>
                  <a:lnTo>
                    <a:pt x="12700" y="698500"/>
                  </a:lnTo>
                  <a:lnTo>
                    <a:pt x="25400" y="698500"/>
                  </a:lnTo>
                  <a:lnTo>
                    <a:pt x="12700" y="698500"/>
                  </a:lnTo>
                  <a:lnTo>
                    <a:pt x="0" y="698500"/>
                  </a:lnTo>
                  <a:moveTo>
                    <a:pt x="25400" y="698500"/>
                  </a:moveTo>
                  <a:cubicBezTo>
                    <a:pt x="25400" y="705485"/>
                    <a:pt x="19685" y="711200"/>
                    <a:pt x="12700" y="711200"/>
                  </a:cubicBezTo>
                  <a:cubicBezTo>
                    <a:pt x="5715" y="711200"/>
                    <a:pt x="0" y="705485"/>
                    <a:pt x="0" y="698500"/>
                  </a:cubicBezTo>
                  <a:cubicBezTo>
                    <a:pt x="0" y="691515"/>
                    <a:pt x="5715" y="685800"/>
                    <a:pt x="12700" y="685800"/>
                  </a:cubicBezTo>
                  <a:cubicBezTo>
                    <a:pt x="19685" y="685800"/>
                    <a:pt x="25400" y="691515"/>
                    <a:pt x="25400" y="698500"/>
                  </a:cubicBezTo>
                  <a:cubicBezTo>
                    <a:pt x="25400" y="1070229"/>
                    <a:pt x="326771" y="1371600"/>
                    <a:pt x="698500" y="1371600"/>
                  </a:cubicBezTo>
                  <a:cubicBezTo>
                    <a:pt x="1070229" y="1371600"/>
                    <a:pt x="1371600" y="1070229"/>
                    <a:pt x="1371600" y="698500"/>
                  </a:cubicBezTo>
                  <a:cubicBezTo>
                    <a:pt x="1371600" y="326771"/>
                    <a:pt x="1070229" y="25400"/>
                    <a:pt x="698500" y="25400"/>
                  </a:cubicBezTo>
                  <a:lnTo>
                    <a:pt x="698500" y="12700"/>
                  </a:lnTo>
                  <a:lnTo>
                    <a:pt x="698500" y="25400"/>
                  </a:lnTo>
                  <a:cubicBezTo>
                    <a:pt x="326771" y="25400"/>
                    <a:pt x="25400" y="326771"/>
                    <a:pt x="25400" y="698500"/>
                  </a:cubicBezTo>
                </a:path>
              </a:pathLst>
            </a:custGeom>
            <a:solidFill>
              <a:srgbClr val="D9D9D9"/>
            </a:solidFill>
          </p:spPr>
          <p:txBody>
            <a:bodyPr/>
            <a:lstStyle/>
            <a:p>
              <a:endParaRPr lang="en-US" sz="1200"/>
            </a:p>
          </p:txBody>
        </p:sp>
      </p:grpSp>
    </p:spTree>
    <p:extLst>
      <p:ext uri="{BB962C8B-B14F-4D97-AF65-F5344CB8AC3E}">
        <p14:creationId xmlns:p14="http://schemas.microsoft.com/office/powerpoint/2010/main" val="2717271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E16A2-5791-58C9-ED53-2A11FAB7DFF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848B88-91A6-B3D9-9A38-8797D60C95D6}"/>
              </a:ext>
            </a:extLst>
          </p:cNvPr>
          <p:cNvSpPr>
            <a:spLocks noGrp="1"/>
          </p:cNvSpPr>
          <p:nvPr>
            <p:ph type="sldNum" sz="quarter" idx="12"/>
          </p:nvPr>
        </p:nvSpPr>
        <p:spPr/>
        <p:txBody>
          <a:bodyPr/>
          <a:lstStyle/>
          <a:p>
            <a:fld id="{0D88F6F9-7AA3-43E3-B62A-9055FA813FDE}" type="slidenum">
              <a:rPr lang="en-US" smtClean="0"/>
              <a:pPr/>
              <a:t>8</a:t>
            </a:fld>
            <a:endParaRPr lang="en-US" dirty="0"/>
          </a:p>
        </p:txBody>
      </p:sp>
      <p:sp>
        <p:nvSpPr>
          <p:cNvPr id="6" name="Content Placeholder 5">
            <a:extLst>
              <a:ext uri="{FF2B5EF4-FFF2-40B4-BE49-F238E27FC236}">
                <a16:creationId xmlns:a16="http://schemas.microsoft.com/office/drawing/2014/main" id="{7C6B2ED6-8C80-0EC2-C826-7B19437AF0BF}"/>
              </a:ext>
            </a:extLst>
          </p:cNvPr>
          <p:cNvSpPr txBox="1">
            <a:spLocks/>
          </p:cNvSpPr>
          <p:nvPr/>
        </p:nvSpPr>
        <p:spPr>
          <a:xfrm>
            <a:off x="6505907" y="2473144"/>
            <a:ext cx="5410818" cy="2820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p:txBody>
      </p:sp>
      <p:pic>
        <p:nvPicPr>
          <p:cNvPr id="10" name="Picture 9" descr="A blue background with white text&#10;&#10;Description automatically generated">
            <a:extLst>
              <a:ext uri="{FF2B5EF4-FFF2-40B4-BE49-F238E27FC236}">
                <a16:creationId xmlns:a16="http://schemas.microsoft.com/office/drawing/2014/main" id="{30594815-436D-0890-203A-D3F1FB360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9" y="1019365"/>
            <a:ext cx="4674609" cy="5133080"/>
          </a:xfrm>
          <a:prstGeom prst="rect">
            <a:avLst/>
          </a:prstGeom>
        </p:spPr>
      </p:pic>
      <p:sp>
        <p:nvSpPr>
          <p:cNvPr id="11" name="TextBox 10">
            <a:extLst>
              <a:ext uri="{FF2B5EF4-FFF2-40B4-BE49-F238E27FC236}">
                <a16:creationId xmlns:a16="http://schemas.microsoft.com/office/drawing/2014/main" id="{34AB08F3-02FF-8306-51AB-4A7791C4E554}"/>
              </a:ext>
            </a:extLst>
          </p:cNvPr>
          <p:cNvSpPr txBox="1"/>
          <p:nvPr/>
        </p:nvSpPr>
        <p:spPr>
          <a:xfrm>
            <a:off x="5381294" y="1951672"/>
            <a:ext cx="5693106"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a:t>ADEVI Research Year 2 toolkit based on ADEVI Research Year 1 results.</a:t>
            </a:r>
          </a:p>
          <a:p>
            <a:endParaRPr lang="en-US" sz="2800" dirty="0"/>
          </a:p>
          <a:p>
            <a:pPr marL="285750" indent="-285750">
              <a:buFont typeface="Arial" panose="020B0604020202020204" pitchFamily="34" charset="0"/>
              <a:buChar char="•"/>
            </a:pPr>
            <a:r>
              <a:rPr lang="en-US" sz="2800" dirty="0"/>
              <a:t>Lead by CCVA ED Faiza </a:t>
            </a:r>
            <a:r>
              <a:rPr lang="en-US" sz="2800" dirty="0" err="1"/>
              <a:t>Venzant</a:t>
            </a:r>
            <a:r>
              <a:rPr lang="en-US" sz="2800" dirty="0"/>
              <a:t> &amp; Prof. Mark Hager, ASU.</a:t>
            </a:r>
          </a:p>
          <a:p>
            <a:endParaRPr lang="en-US" sz="2800" dirty="0"/>
          </a:p>
          <a:p>
            <a:pPr marL="285750" indent="-285750">
              <a:buFont typeface="Arial" panose="020B0604020202020204" pitchFamily="34" charset="0"/>
              <a:buChar char="•"/>
            </a:pPr>
            <a:r>
              <a:rPr lang="en-US" sz="2800" dirty="0"/>
              <a:t>Toolkit hosted on </a:t>
            </a:r>
            <a:r>
              <a:rPr lang="en-US" sz="2800" dirty="0" err="1"/>
              <a:t>VolunteerMatch</a:t>
            </a:r>
            <a:r>
              <a:rPr lang="en-US" sz="2800" dirty="0"/>
              <a:t>.</a:t>
            </a:r>
          </a:p>
          <a:p>
            <a:endParaRPr lang="en-US" dirty="0"/>
          </a:p>
        </p:txBody>
      </p:sp>
      <p:sp>
        <p:nvSpPr>
          <p:cNvPr id="12" name="Title 3">
            <a:extLst>
              <a:ext uri="{FF2B5EF4-FFF2-40B4-BE49-F238E27FC236}">
                <a16:creationId xmlns:a16="http://schemas.microsoft.com/office/drawing/2014/main" id="{D3E55518-739E-B297-C85D-B0D7382A6A12}"/>
              </a:ext>
            </a:extLst>
          </p:cNvPr>
          <p:cNvSpPr txBox="1">
            <a:spLocks noGrp="1"/>
          </p:cNvSpPr>
          <p:nvPr>
            <p:ph type="title"/>
          </p:nvPr>
        </p:nvSpPr>
        <p:spPr>
          <a:xfrm>
            <a:off x="230188" y="322263"/>
            <a:ext cx="11231562" cy="48895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Developing This Free Toolkit</a:t>
            </a:r>
          </a:p>
        </p:txBody>
      </p:sp>
    </p:spTree>
    <p:extLst>
      <p:ext uri="{BB962C8B-B14F-4D97-AF65-F5344CB8AC3E}">
        <p14:creationId xmlns:p14="http://schemas.microsoft.com/office/powerpoint/2010/main" val="774442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E16A2-5791-58C9-ED53-2A11FAB7DFF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848B88-91A6-B3D9-9A38-8797D60C95D6}"/>
              </a:ext>
            </a:extLst>
          </p:cNvPr>
          <p:cNvSpPr>
            <a:spLocks noGrp="1"/>
          </p:cNvSpPr>
          <p:nvPr>
            <p:ph type="sldNum" sz="quarter" idx="12"/>
          </p:nvPr>
        </p:nvSpPr>
        <p:spPr/>
        <p:txBody>
          <a:bodyPr/>
          <a:lstStyle/>
          <a:p>
            <a:fld id="{0D88F6F9-7AA3-43E3-B62A-9055FA813FDE}" type="slidenum">
              <a:rPr lang="en-US" smtClean="0"/>
              <a:pPr/>
              <a:t>9</a:t>
            </a:fld>
            <a:endParaRPr lang="en-US" dirty="0"/>
          </a:p>
        </p:txBody>
      </p:sp>
      <p:sp>
        <p:nvSpPr>
          <p:cNvPr id="6" name="Content Placeholder 5">
            <a:extLst>
              <a:ext uri="{FF2B5EF4-FFF2-40B4-BE49-F238E27FC236}">
                <a16:creationId xmlns:a16="http://schemas.microsoft.com/office/drawing/2014/main" id="{7C6B2ED6-8C80-0EC2-C826-7B19437AF0BF}"/>
              </a:ext>
            </a:extLst>
          </p:cNvPr>
          <p:cNvSpPr txBox="1">
            <a:spLocks/>
          </p:cNvSpPr>
          <p:nvPr/>
        </p:nvSpPr>
        <p:spPr>
          <a:xfrm>
            <a:off x="6505907" y="2473144"/>
            <a:ext cx="5410818" cy="2820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p:txBody>
      </p:sp>
      <p:sp>
        <p:nvSpPr>
          <p:cNvPr id="12" name="Title 3">
            <a:extLst>
              <a:ext uri="{FF2B5EF4-FFF2-40B4-BE49-F238E27FC236}">
                <a16:creationId xmlns:a16="http://schemas.microsoft.com/office/drawing/2014/main" id="{D3E55518-739E-B297-C85D-B0D7382A6A12}"/>
              </a:ext>
            </a:extLst>
          </p:cNvPr>
          <p:cNvSpPr txBox="1">
            <a:spLocks noGrp="1"/>
          </p:cNvSpPr>
          <p:nvPr>
            <p:ph type="title"/>
          </p:nvPr>
        </p:nvSpPr>
        <p:spPr>
          <a:xfrm>
            <a:off x="230188" y="322263"/>
            <a:ext cx="11231562" cy="48895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Developing This Free Toolkit</a:t>
            </a:r>
          </a:p>
        </p:txBody>
      </p:sp>
      <p:sp>
        <p:nvSpPr>
          <p:cNvPr id="4" name="TextBox 3">
            <a:extLst>
              <a:ext uri="{FF2B5EF4-FFF2-40B4-BE49-F238E27FC236}">
                <a16:creationId xmlns:a16="http://schemas.microsoft.com/office/drawing/2014/main" id="{16661281-BFEF-FD6B-BE4A-77B8E83B1EE6}"/>
              </a:ext>
            </a:extLst>
          </p:cNvPr>
          <p:cNvSpPr txBox="1"/>
          <p:nvPr/>
        </p:nvSpPr>
        <p:spPr>
          <a:xfrm>
            <a:off x="5460383" y="1981985"/>
            <a:ext cx="6118578" cy="3511218"/>
          </a:xfrm>
          <a:prstGeom prst="rect">
            <a:avLst/>
          </a:prstGeom>
          <a:noFill/>
        </p:spPr>
        <p:txBody>
          <a:bodyPr wrap="square">
            <a:spAutoFit/>
          </a:bodyPr>
          <a:lstStyle/>
          <a:p>
            <a:pPr marL="863606" lvl="1" indent="-431803" algn="l">
              <a:lnSpc>
                <a:spcPts val="4320"/>
              </a:lnSpc>
              <a:buFont typeface="Arial"/>
              <a:buChar char="•"/>
            </a:pPr>
            <a:r>
              <a:rPr lang="en-US" sz="2400" spc="-100" dirty="0">
                <a:ea typeface="Bricolage Grotesque Condensed"/>
                <a:cs typeface="Bricolage Grotesque Condensed"/>
                <a:sym typeface="Bricolage Grotesque Condensed"/>
              </a:rPr>
              <a:t>First set of tools launched October 2024.</a:t>
            </a:r>
          </a:p>
          <a:p>
            <a:pPr marL="431803" lvl="1" algn="l">
              <a:lnSpc>
                <a:spcPts val="4320"/>
              </a:lnSpc>
            </a:pPr>
            <a:endParaRPr lang="en-US" sz="2400" spc="-100" dirty="0">
              <a:ea typeface="Bricolage Grotesque Condensed"/>
              <a:cs typeface="Bricolage Grotesque Condensed"/>
              <a:sym typeface="Bricolage Grotesque Condensed"/>
            </a:endParaRPr>
          </a:p>
          <a:p>
            <a:pPr marL="863606" lvl="1" indent="-431803" algn="l">
              <a:lnSpc>
                <a:spcPts val="4320"/>
              </a:lnSpc>
              <a:buFont typeface="Arial"/>
              <a:buChar char="•"/>
            </a:pPr>
            <a:r>
              <a:rPr lang="en-US" sz="2400" spc="-100" dirty="0">
                <a:ea typeface="Bricolage Grotesque Condensed"/>
                <a:cs typeface="Bricolage Grotesque Condensed"/>
                <a:sym typeface="Bricolage Grotesque Condensed"/>
              </a:rPr>
              <a:t>More tools in development.</a:t>
            </a:r>
          </a:p>
          <a:p>
            <a:pPr marL="431803" lvl="1" algn="l">
              <a:lnSpc>
                <a:spcPts val="4320"/>
              </a:lnSpc>
            </a:pPr>
            <a:endParaRPr lang="en-US" sz="2400" spc="-100" dirty="0">
              <a:ea typeface="Bricolage Grotesque Condensed"/>
              <a:cs typeface="Bricolage Grotesque Condensed"/>
              <a:sym typeface="Bricolage Grotesque Condensed"/>
            </a:endParaRPr>
          </a:p>
          <a:p>
            <a:pPr marL="863606" lvl="1" indent="-431803" algn="l">
              <a:buFont typeface="Arial"/>
              <a:buChar char="•"/>
            </a:pPr>
            <a:r>
              <a:rPr lang="en-US" sz="2400" spc="-100" dirty="0">
                <a:ea typeface="Bricolage Grotesque Condensed"/>
                <a:cs typeface="Bricolage Grotesque Condensed"/>
                <a:sym typeface="Bricolage Grotesque Condensed"/>
              </a:rPr>
              <a:t>Created by 26 volunteer CVAs with 2 ASU graduate students assisting.</a:t>
            </a:r>
            <a:endParaRPr lang="en-US" sz="2400" dirty="0"/>
          </a:p>
          <a:p>
            <a:pPr marL="431803" lvl="1" algn="l">
              <a:lnSpc>
                <a:spcPts val="4320"/>
              </a:lnSpc>
            </a:pPr>
            <a:endParaRPr lang="en-US" sz="1800" spc="-100" dirty="0">
              <a:solidFill>
                <a:srgbClr val="3A3A52"/>
              </a:solidFill>
              <a:ea typeface="Bricolage Grotesque Condensed"/>
              <a:cs typeface="Bricolage Grotesque Condensed"/>
              <a:sym typeface="Bricolage Grotesque Condensed"/>
            </a:endParaRPr>
          </a:p>
        </p:txBody>
      </p:sp>
      <p:sp>
        <p:nvSpPr>
          <p:cNvPr id="5" name="Freeform 8">
            <a:hlinkClick r:id="rId3" tooltip="https://learn.volunteermatch.org/is-everyone-welcome"/>
            <a:extLst>
              <a:ext uri="{FF2B5EF4-FFF2-40B4-BE49-F238E27FC236}">
                <a16:creationId xmlns:a16="http://schemas.microsoft.com/office/drawing/2014/main" id="{58687FB8-AAB3-C009-4CC7-908804343CD2}"/>
              </a:ext>
            </a:extLst>
          </p:cNvPr>
          <p:cNvSpPr/>
          <p:nvPr/>
        </p:nvSpPr>
        <p:spPr>
          <a:xfrm>
            <a:off x="1031665" y="1208562"/>
            <a:ext cx="3905956" cy="4440875"/>
          </a:xfrm>
          <a:custGeom>
            <a:avLst/>
            <a:gdLst/>
            <a:ahLst/>
            <a:cxnLst/>
            <a:rect l="l" t="t" r="r" b="b"/>
            <a:pathLst>
              <a:path w="2974157" h="3618997">
                <a:moveTo>
                  <a:pt x="0" y="0"/>
                </a:moveTo>
                <a:lnTo>
                  <a:pt x="2974158" y="0"/>
                </a:lnTo>
                <a:lnTo>
                  <a:pt x="2974158" y="3618997"/>
                </a:lnTo>
                <a:lnTo>
                  <a:pt x="0" y="3618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587776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8BC7D9A-7738-44F7-89E9-8A7B0E37C51C}" vid="{08025512-2D08-45F0-A9F0-6427E5977B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VSys PPT Template</Template>
  <TotalTime>23858</TotalTime>
  <Words>1726</Words>
  <Application>Microsoft Office PowerPoint</Application>
  <PresentationFormat>Widescreen</PresentationFormat>
  <Paragraphs>240</Paragraphs>
  <Slides>26</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Bricolage Grotesque Condensed</vt:lpstr>
      <vt:lpstr>Bricolage Grotesque Condensed Bold</vt:lpstr>
      <vt:lpstr>Calibri</vt:lpstr>
      <vt:lpstr>Calibri Light</vt:lpstr>
      <vt:lpstr>DDG_ProximaNova</vt:lpstr>
      <vt:lpstr>Google Sans</vt:lpstr>
      <vt:lpstr>HK Grotesk</vt:lpstr>
      <vt:lpstr>Open Sans</vt:lpstr>
      <vt:lpstr>TT Hoves</vt:lpstr>
      <vt:lpstr>TT Hoves Bold</vt:lpstr>
      <vt:lpstr>Office Theme</vt:lpstr>
      <vt:lpstr>VSys Voices Is Everyone Welcome? Tools to Broaden Volunteer Engagement </vt:lpstr>
      <vt:lpstr>VSys Voices Presenters</vt:lpstr>
      <vt:lpstr>Is Everyone Welcome?</vt:lpstr>
      <vt:lpstr>Today’s Learning Objectives </vt:lpstr>
      <vt:lpstr>Barriers to Welcoming Volunteers</vt:lpstr>
      <vt:lpstr>Poll Question </vt:lpstr>
      <vt:lpstr>PowerPoint Presentation</vt:lpstr>
      <vt:lpstr>Developing This Free Toolkit</vt:lpstr>
      <vt:lpstr>Developing This Free Toolkit</vt:lpstr>
      <vt:lpstr>Developing This Free Toolkit</vt:lpstr>
      <vt:lpstr>PowerPoint Presentation</vt:lpstr>
      <vt:lpstr>What Types of Tools?</vt:lpstr>
      <vt:lpstr>Inside the Toolkit</vt:lpstr>
      <vt:lpstr>Inside the Toolkit</vt:lpstr>
      <vt:lpstr>Inside the Toolkit</vt:lpstr>
      <vt:lpstr>Inside the Toolkit</vt:lpstr>
      <vt:lpstr>Inside the Toolkit</vt:lpstr>
      <vt:lpstr>PowerPoint Presentation</vt:lpstr>
      <vt:lpstr>PowerPoint Presentation</vt:lpstr>
      <vt:lpstr>Ideas to Action</vt:lpstr>
      <vt:lpstr>PowerPoint Presentation</vt:lpstr>
      <vt:lpstr>PowerPoint Presentation</vt:lpstr>
      <vt:lpstr>PowerPoint Presentation</vt:lpstr>
      <vt:lpstr>More Tools &amp; Resources Coming Soon!</vt:lpstr>
      <vt:lpstr>Resource Links</vt:lpstr>
      <vt:lpstr>Thank You For Joining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VSys Voices: Creating Performance Evaluations for Volunteers</dc:title>
  <dc:creator>Karina Vargas</dc:creator>
  <cp:lastModifiedBy>Todd McMullin</cp:lastModifiedBy>
  <cp:revision>328</cp:revision>
  <cp:lastPrinted>2025-01-08T00:38:02Z</cp:lastPrinted>
  <dcterms:created xsi:type="dcterms:W3CDTF">2023-06-28T01:33:56Z</dcterms:created>
  <dcterms:modified xsi:type="dcterms:W3CDTF">2025-05-27T17:23:35Z</dcterms:modified>
</cp:coreProperties>
</file>